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7" r:id="rId3"/>
    <p:sldId id="279" r:id="rId4"/>
    <p:sldId id="280" r:id="rId5"/>
    <p:sldId id="281" r:id="rId6"/>
    <p:sldId id="282" r:id="rId7"/>
    <p:sldId id="283" r:id="rId8"/>
    <p:sldId id="278" r:id="rId9"/>
    <p:sldId id="259" r:id="rId10"/>
    <p:sldId id="265" r:id="rId11"/>
    <p:sldId id="270" r:id="rId12"/>
    <p:sldId id="275" r:id="rId13"/>
    <p:sldId id="284" r:id="rId14"/>
    <p:sldId id="266" r:id="rId15"/>
  </p:sldIdLst>
  <p:sldSz cx="9144000" cy="6858000" type="screen4x3"/>
  <p:notesSz cx="6742113" cy="98726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8" autoAdjust="0"/>
    <p:restoredTop sz="84006" autoAdjust="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D16CB891-B611-4F00-A528-D939773964C6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222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C4FEDB4-0158-4A16-9727-73782350F6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82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723312F-FD57-4AAE-80B0-0F3D2C52A330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B1B084F-5A77-4A04-8541-F572400EFB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50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8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2176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cs-CZ" b="1" dirty="0" smtClean="0"/>
              <a:t>Bližší</a:t>
            </a:r>
            <a:r>
              <a:rPr lang="cs-CZ" b="1" baseline="0" dirty="0" smtClean="0"/>
              <a:t> informace k jednotlivým oblastem podpory jsou připraveny v jednotlivých blocích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="1" dirty="0" smtClean="0"/>
          </a:p>
          <a:p>
            <a:pPr marL="0" indent="0">
              <a:buFont typeface="Arial" pitchFamily="34" charset="0"/>
              <a:buNone/>
            </a:pPr>
            <a:r>
              <a:rPr lang="cs-CZ" b="1" dirty="0" smtClean="0"/>
              <a:t>Zdůraznit role motivujících</a:t>
            </a:r>
            <a:r>
              <a:rPr lang="cs-CZ" b="1" baseline="0" dirty="0" smtClean="0"/>
              <a:t> starostů, kteří úzce spolupracují s realizačním týmem v území: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Průběžná komunikace s ostatními volenými představiteli v územním obvodu o přínosech MOS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Podpora RT v území a aktivní spolupráce při ustavování shromáždění zástupců obcí v územním obvodu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Zpětná vazba k vytvářeným dokumentům a dalším aktivitám v rámci realizace Projektu</a:t>
            </a:r>
          </a:p>
          <a:p>
            <a:pPr marL="0" indent="0">
              <a:buFontTx/>
              <a:buNone/>
            </a:pPr>
            <a:endParaRPr lang="cs-CZ" b="0" baseline="0" dirty="0" smtClean="0"/>
          </a:p>
          <a:p>
            <a:pPr marL="0" indent="0">
              <a:buFontTx/>
              <a:buNone/>
            </a:pPr>
            <a:r>
              <a:rPr lang="cs-CZ" b="1" baseline="0" dirty="0" smtClean="0"/>
              <a:t>Vazby motivujících starostů vzhledem k RT v území a ke Svazu jako nositeli Projektu: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baseline="0" dirty="0" smtClean="0"/>
              <a:t>Směrem k RT v území vazba především na pozici Koordinátora meziobecní spolupráce (KMOS)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Směrem k nositeli Projektu vazba především k pracovníkovi pro vztahy a komunikaci s územní samosprávou (Ing.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Ivan Černý), manažerovi strategického řízení meziobecní spolupráce (Ing. Milan Půček, Ph.D.), metodikovi navazování meziobecní spolupráce (Ing. Jiří Hužera) a příslušnému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nálnímu koordinátorovi (RK 1-13)</a:t>
            </a:r>
          </a:p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309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baseline="0" dirty="0" smtClean="0"/>
              <a:t> Konkrétní informace k jednotlivým aktivitám v průběhu školení.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309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35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29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b="1" dirty="0" smtClean="0">
                <a:solidFill>
                  <a:srgbClr val="002060"/>
                </a:solidFill>
              </a:rPr>
              <a:t>Vytváření podmínek pro rozvoj dobrovolné spolupráce</a:t>
            </a:r>
            <a:r>
              <a:rPr lang="cs-CZ" altLang="cs-CZ" b="1" baseline="0" dirty="0" smtClean="0">
                <a:solidFill>
                  <a:srgbClr val="002060"/>
                </a:solidFill>
              </a:rPr>
              <a:t> obcí patří mezi hlavní cíle Svazu: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altLang="cs-CZ" b="0" baseline="0" dirty="0" smtClean="0">
                <a:solidFill>
                  <a:srgbClr val="002060"/>
                </a:solidFill>
              </a:rPr>
              <a:t>snahy již od roku 1992, dále  činnost v PS MVČR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altLang="cs-CZ" b="0" baseline="0" dirty="0" smtClean="0">
                <a:solidFill>
                  <a:srgbClr val="002060"/>
                </a:solidFill>
              </a:rPr>
              <a:t>příprava příslušné legislativy (návrh věcného záměru zákona o MOS)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altLang="cs-CZ" b="0" baseline="0" dirty="0" smtClean="0">
                <a:solidFill>
                  <a:srgbClr val="002060"/>
                </a:solidFill>
              </a:rPr>
              <a:t>projekt PMOS na tyto aktivity navazuje, svou roli sehrál čas i vývoj – snahy státu o odebírání kompetencí obcím, tlak na jejich slučování a dosavadní kladné zkušenosti obcí s dobrovolnou spoluprací vytvářejí pro její rozvoj příznivé klima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altLang="cs-CZ" b="0" baseline="0" dirty="0" smtClean="0">
                <a:solidFill>
                  <a:srgbClr val="002060"/>
                </a:solidFill>
              </a:rPr>
              <a:t>nedůvěra starostů a stálé obavy ze slučování však stále ještě přetrvávají – jedním z cílů Projektu je tak posílit důvěru ve vzájemnou spolupráci</a:t>
            </a:r>
          </a:p>
          <a:p>
            <a:pPr marL="342900" indent="-342900">
              <a:buFontTx/>
              <a:buChar char="•"/>
            </a:pPr>
            <a:endParaRPr lang="cs-CZ" altLang="cs-CZ" b="1" baseline="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cs-CZ" altLang="cs-CZ" b="1" dirty="0" smtClean="0">
                <a:solidFill>
                  <a:srgbClr val="002060"/>
                </a:solidFill>
              </a:rPr>
              <a:t>Svaz měst a obcí ČR:</a:t>
            </a:r>
          </a:p>
          <a:p>
            <a:pPr marL="342900" indent="-342900">
              <a:buFontTx/>
              <a:buChar char="•"/>
            </a:pPr>
            <a:r>
              <a:rPr lang="cs-CZ" altLang="cs-CZ" b="0" dirty="0" smtClean="0">
                <a:solidFill>
                  <a:srgbClr val="002060"/>
                </a:solidFill>
              </a:rPr>
              <a:t>povinné připomínkové místo (státní orgány jsou povinny konzultovat se Svazem vytvářenou legislativu) </a:t>
            </a:r>
          </a:p>
          <a:p>
            <a:pPr marL="342900" indent="-342900">
              <a:buFontTx/>
              <a:buChar char="•"/>
            </a:pPr>
            <a:r>
              <a:rPr lang="cs-CZ" altLang="cs-CZ" b="0" dirty="0" smtClean="0">
                <a:solidFill>
                  <a:srgbClr val="002060"/>
                </a:solidFill>
              </a:rPr>
              <a:t>od roku 2004 uzavřena dohoda o spolupráci Svazu s vládou ČR (pravidelná jednání, min. 1x ročně)</a:t>
            </a:r>
          </a:p>
          <a:p>
            <a:pPr marL="342900" indent="-342900">
              <a:buFontTx/>
              <a:buChar char="•"/>
            </a:pPr>
            <a:r>
              <a:rPr lang="cs-CZ" altLang="cs-CZ" b="0" dirty="0" smtClean="0">
                <a:solidFill>
                  <a:srgbClr val="002060"/>
                </a:solidFill>
              </a:rPr>
              <a:t>značný počet poslanců, senátorů, ministrů působil v samosprávě jako starostové, zastupitelé a radní (znalost problémů na místní úrovni)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293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cs-CZ" b="1" dirty="0" smtClean="0"/>
              <a:t>Zasazení realizace</a:t>
            </a:r>
            <a:r>
              <a:rPr lang="cs-CZ" b="1" baseline="0" dirty="0" smtClean="0"/>
              <a:t> projektu PMOS do další činnosti Svazu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293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cs-CZ" b="1" dirty="0" smtClean="0"/>
              <a:t>Zasazení realizace</a:t>
            </a:r>
            <a:r>
              <a:rPr lang="cs-CZ" b="1" baseline="0" dirty="0" smtClean="0"/>
              <a:t> projektu PMOS do další činnosti Svazu</a:t>
            </a:r>
          </a:p>
          <a:p>
            <a:pPr marL="171450" indent="-171450">
              <a:buFontTx/>
              <a:buChar char="-"/>
            </a:pPr>
            <a:endParaRPr lang="cs-CZ" b="1" dirty="0" smtClean="0"/>
          </a:p>
          <a:p>
            <a:pPr marL="0" indent="0">
              <a:buFont typeface="Arial" pitchFamily="34" charset="0"/>
              <a:buNone/>
            </a:pPr>
            <a:r>
              <a:rPr lang="cs-CZ" b="1" dirty="0" smtClean="0"/>
              <a:t>Rozšíření</a:t>
            </a:r>
            <a:r>
              <a:rPr lang="cs-CZ" b="1" baseline="0" dirty="0" smtClean="0"/>
              <a:t> služeb pro obce – formou strategických projektů: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b="0" baseline="0" dirty="0" smtClean="0"/>
              <a:t>Vzdělaný zastupitel (2010-2012)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b="0" baseline="0" dirty="0" smtClean="0"/>
              <a:t>Navazující Odpovědný zastupitel (2013-2015)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b="0" baseline="0" dirty="0" smtClean="0">
                <a:solidFill>
                  <a:srgbClr val="C00000"/>
                </a:solidFill>
              </a:rPr>
              <a:t>Podpora meziobecní spolupráce (2013-2015)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="0" baseline="0" dirty="0" smtClean="0">
              <a:solidFill>
                <a:srgbClr val="C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293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cs-CZ" b="1" dirty="0" smtClean="0"/>
              <a:t>Zde</a:t>
            </a:r>
            <a:r>
              <a:rPr lang="cs-CZ" b="1" baseline="0" dirty="0" smtClean="0"/>
              <a:t> je důležité zdůraznit, že to není Svaz ani nikdo jiný, ale sami představitelé v daném území budou rozhodovat, jakou cestou se vydají (tj. jakou formu MOS zvolí na základě výstupů ze zpracovaných analýz a situace v konkrétním území)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="1" baseline="0" dirty="0" smtClean="0"/>
          </a:p>
          <a:p>
            <a:pPr marL="0" indent="0">
              <a:buFont typeface="Arial" pitchFamily="34" charset="0"/>
              <a:buNone/>
            </a:pPr>
            <a:r>
              <a:rPr lang="cs-CZ" b="0" baseline="0" dirty="0" smtClean="0"/>
              <a:t>Více informací k problematice rozvoje meziobecní spolupráce - prezentace Meziobecní spolupráce v souvislostech metodika pro oblast meziobecní spolupráce Ing. Jiřího </a:t>
            </a:r>
            <a:r>
              <a:rPr lang="cs-CZ" b="0" baseline="0" dirty="0" err="1" smtClean="0"/>
              <a:t>Hužery</a:t>
            </a:r>
            <a:r>
              <a:rPr lang="cs-CZ" b="0" baseline="0" dirty="0" smtClean="0"/>
              <a:t> a ke konkrétním formám MOS včetně vytváření či transformace svazků obcí - prezentace Právní aspekty spolupráce Mgr. Zdeňka Borkovce)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498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Jak vypadá situace s navázáním spolupráce v rámci realizace</a:t>
            </a:r>
            <a:r>
              <a:rPr lang="cs-CZ" b="1" baseline="0" dirty="0" smtClean="0"/>
              <a:t> Projektu </a:t>
            </a:r>
            <a:r>
              <a:rPr lang="cs-CZ" b="1" dirty="0" smtClean="0"/>
              <a:t>–</a:t>
            </a:r>
            <a:r>
              <a:rPr lang="cs-CZ" b="1" baseline="0" dirty="0" smtClean="0"/>
              <a:t> obrázek ukazuje počet a g</a:t>
            </a:r>
            <a:r>
              <a:rPr lang="cs-CZ" b="1" dirty="0" smtClean="0"/>
              <a:t>rafické</a:t>
            </a:r>
            <a:r>
              <a:rPr lang="cs-CZ" b="1" baseline="0" dirty="0" smtClean="0"/>
              <a:t> rozložení smluvních partnerů v území: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b="0" baseline="0" dirty="0" smtClean="0"/>
              <a:t>Svaz by rád navázal spolupráci v co nejvíce z celkem 205 území SO ORP, minimum je číslo 164 (k tomuto číslu se již přibližujeme)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0" baseline="0" dirty="0" smtClean="0"/>
              <a:t>Hvězdička znázorňuje místa, kde je připravena individualizovaná smlouva, ale nebyla ještě podepsána (čeká se na schválení v orgánech obce)</a:t>
            </a:r>
          </a:p>
          <a:p>
            <a:pPr marL="0" indent="0">
              <a:buFont typeface="Arial" pitchFamily="34" charset="0"/>
              <a:buNone/>
            </a:pPr>
            <a:endParaRPr lang="cs-CZ" b="1" dirty="0" smtClean="0"/>
          </a:p>
          <a:p>
            <a:pPr marL="0" indent="0">
              <a:buFont typeface="Arial" pitchFamily="34" charset="0"/>
              <a:buNone/>
            </a:pPr>
            <a:r>
              <a:rPr lang="cs-CZ" b="1" dirty="0" smtClean="0"/>
              <a:t>Poznámka: </a:t>
            </a:r>
            <a:r>
              <a:rPr lang="cs-CZ" b="0" dirty="0" smtClean="0"/>
              <a:t>situace se každým dnem mění, k dnešnímu datu již může být číslo vyšší ve prospěch podepsaných smluv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1786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cs-CZ" sz="1100" b="1" dirty="0" smtClean="0">
                <a:latin typeface="Arial" pitchFamily="34" charset="0"/>
                <a:cs typeface="Arial" pitchFamily="34" charset="0"/>
              </a:rPr>
              <a:t>Výběr základních témat - zohlednili jsme následující kritéria: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musí jít o agendu, kterou obce vykonávají v samostatné působnosti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musí jít o témata, která obce ve velkém měřítku řeší (aktuálně je „pálí“)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musí jít o témata, která  nejsou řešitelná pouze na území jedné obce, ale přesahují hranice jednotlivých obcí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musí jít o témata, při kterých je vhodná spolupráce malých obcí, středních a velkých měst</a:t>
            </a:r>
          </a:p>
          <a:p>
            <a:pPr marL="457200" indent="-457200">
              <a:lnSpc>
                <a:spcPct val="110000"/>
              </a:lnSpc>
              <a:buNone/>
            </a:pPr>
            <a:endParaRPr lang="cs-CZ" sz="11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buNone/>
            </a:pPr>
            <a:r>
              <a:rPr lang="cs-CZ" sz="1100" b="1" dirty="0" smtClean="0">
                <a:latin typeface="Arial" pitchFamily="34" charset="0"/>
                <a:cs typeface="Arial" pitchFamily="34" charset="0"/>
              </a:rPr>
              <a:t>Tato kritéria nejlépe splnila tři témata: </a:t>
            </a:r>
          </a:p>
          <a:p>
            <a:pPr marL="457200" indent="-457200">
              <a:lnSpc>
                <a:spcPct val="110000"/>
              </a:lnSpc>
              <a:buAutoNum type="alphaUcParenR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Předškolní výchova a základní školství</a:t>
            </a:r>
          </a:p>
          <a:p>
            <a:pPr marL="457200" indent="-457200">
              <a:lnSpc>
                <a:spcPct val="110000"/>
              </a:lnSpc>
              <a:buAutoNum type="alphaUcParenR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Sociální služby</a:t>
            </a:r>
          </a:p>
          <a:p>
            <a:pPr marL="457200" indent="-457200">
              <a:lnSpc>
                <a:spcPct val="110000"/>
              </a:lnSpc>
              <a:buAutoNum type="alphaUcParenR"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Odpadové hospodářství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Více informací k volitelným tématům včetně problematiky</a:t>
            </a:r>
            <a:r>
              <a:rPr lang="cs-CZ" sz="1100" baseline="0" dirty="0" smtClean="0">
                <a:latin typeface="Arial" pitchFamily="34" charset="0"/>
                <a:cs typeface="Arial" pitchFamily="34" charset="0"/>
              </a:rPr>
              <a:t> aglomerace - prezentace vedoucího odborného týmu Ing. Marka Jetmara, Ph.D.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100" baseline="0" dirty="0" smtClean="0">
                <a:latin typeface="Arial" pitchFamily="34" charset="0"/>
                <a:cs typeface="Arial" pitchFamily="34" charset="0"/>
              </a:rPr>
              <a:t>Konkrétní informace k vytváření analytické části dokumentu – SWOT analýza, analýza rizik a analýza cílových skupin (včetně praktické ukázky) – prezentace manažera strategického řízení MOS Ing. Milana Půčka, MBA, Ph.D</a:t>
            </a:r>
            <a:r>
              <a:rPr lang="cs-CZ" sz="1100" baseline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100" baseline="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100" b="1" dirty="0" smtClean="0"/>
              <a:t>Zde</a:t>
            </a:r>
            <a:r>
              <a:rPr lang="cs-CZ" sz="1100" b="1" baseline="0" dirty="0" smtClean="0"/>
              <a:t> je důležité zdůraznit, že je to společná práce a společný bude i výsledek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100" b="1" baseline="0" dirty="0" smtClean="0"/>
              <a:t>Při realizaci má svou roli Svaz jako nositel Projektu i smluvní partneři a spolupracující realizační týmy v území – viz dále, nejprve však, jaké přínosy očekáváme, že realizace Projektu přinese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1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888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084F-5A77-4A04-8541-F572400EFB7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217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F440-97A2-47CD-8CEE-3C31906B4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291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2EB2-3C7D-434C-8367-215074024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7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1BA7-D60B-4FB5-960E-B5424FF70E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36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F440-97A2-47CD-8CEE-3C31906B48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95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2ACF-28AB-4A31-90AA-4B1B955941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46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162-6590-4F14-B1DC-85C2D9C9937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80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48A2-7E3C-43B4-9C94-0EA1FDE6ED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B86F-8599-4C44-B977-E0F9876CADB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0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2701-B4F9-4904-BD0F-1B61C4D35EF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76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69CC-C08F-4304-92C7-25DCAA96FB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53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F41-5294-48A6-9772-1F871C5303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2ACF-28AB-4A31-90AA-4B1B955941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478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CD9E-A07C-4D79-A61B-67FAE84BB89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07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2EB2-3C7D-434C-8367-215074024E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19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1BA7-D60B-4FB5-960E-B5424FF70E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3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162-6590-4F14-B1DC-85C2D9C99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70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48A2-7E3C-43B4-9C94-0EA1FDE6E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110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B86F-8599-4C44-B977-E0F9876CAD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36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2701-B4F9-4904-BD0F-1B61C4D35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306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69CC-C08F-4304-92C7-25DCAA96F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65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F41-5294-48A6-9772-1F871C530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038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CD9E-A07C-4D79-A61B-67FAE84BB8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109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98866C1D-CE7F-4F54-966F-D80138E678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093296"/>
            <a:ext cx="3630168" cy="649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98866C1D-CE7F-4F54-966F-D80138E678A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093296"/>
            <a:ext cx="36301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7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cesobe.cz/" TargetMode="External"/><Relationship Id="rId3" Type="http://schemas.openxmlformats.org/officeDocument/2006/relationships/hyperlink" Target="mailto:jech@smocr.cz" TargetMode="External"/><Relationship Id="rId7" Type="http://schemas.openxmlformats.org/officeDocument/2006/relationships/hyperlink" Target="mailto:mos@smocr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cesobe.cz/kontakty" TargetMode="External"/><Relationship Id="rId5" Type="http://schemas.openxmlformats.org/officeDocument/2006/relationships/hyperlink" Target="mailto:cerny.mos@smocr.cz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stegmannova@smocr.cz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cesobe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pPr algn="r"/>
            <a:r>
              <a:rPr lang="cs-CZ" altLang="cs-CZ" sz="4000" dirty="0" smtClean="0">
                <a:solidFill>
                  <a:srgbClr val="000000"/>
                </a:solidFill>
              </a:rPr>
              <a:t>Projekt Svazu na podporu</a:t>
            </a:r>
            <a:br>
              <a:rPr lang="cs-CZ" altLang="cs-CZ" sz="4000" dirty="0" smtClean="0">
                <a:solidFill>
                  <a:srgbClr val="000000"/>
                </a:solidFill>
              </a:rPr>
            </a:br>
            <a:r>
              <a:rPr lang="cs-CZ" altLang="cs-CZ" sz="4000" dirty="0" smtClean="0">
                <a:solidFill>
                  <a:srgbClr val="000000"/>
                </a:solidFill>
              </a:rPr>
              <a:t> </a:t>
            </a:r>
            <a:r>
              <a:rPr lang="cs-CZ" altLang="cs-CZ" sz="4000" dirty="0">
                <a:solidFill>
                  <a:srgbClr val="000000"/>
                </a:solidFill>
              </a:rPr>
              <a:t>meziobecní spolupráce v ČR</a:t>
            </a:r>
            <a:endParaRPr 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933056"/>
            <a:ext cx="6400800" cy="1752600"/>
          </a:xfrm>
        </p:spPr>
        <p:txBody>
          <a:bodyPr/>
          <a:lstStyle/>
          <a:p>
            <a:pPr lvl="0" algn="r"/>
            <a:r>
              <a:rPr lang="cs-CZ" altLang="cs-CZ" sz="2800" dirty="0">
                <a:solidFill>
                  <a:srgbClr val="000000"/>
                </a:solidFill>
              </a:rPr>
              <a:t>Projektový tým</a:t>
            </a:r>
          </a:p>
          <a:p>
            <a:pPr lvl="0" algn="r"/>
            <a:r>
              <a:rPr lang="cs-CZ" altLang="cs-CZ" sz="2800" dirty="0">
                <a:solidFill>
                  <a:srgbClr val="000000"/>
                </a:solidFill>
              </a:rPr>
              <a:t>Svaz měst a obcí ČR</a:t>
            </a:r>
          </a:p>
          <a:p>
            <a:pPr algn="r"/>
            <a:endParaRPr lang="cs-CZ" altLang="cs-CZ" sz="2400" dirty="0">
              <a:solidFill>
                <a:srgbClr val="000000"/>
              </a:solidFill>
            </a:endParaRPr>
          </a:p>
          <a:p>
            <a:pPr algn="r"/>
            <a:r>
              <a:rPr lang="cs-CZ" altLang="cs-CZ" sz="2400" dirty="0" smtClean="0">
                <a:solidFill>
                  <a:srgbClr val="000000"/>
                </a:solidFill>
              </a:rPr>
              <a:t>Hradec Králové, 9. prosince </a:t>
            </a:r>
            <a:r>
              <a:rPr lang="cs-CZ" altLang="cs-CZ" sz="2400" dirty="0">
                <a:solidFill>
                  <a:srgbClr val="000000"/>
                </a:solidFill>
              </a:rPr>
              <a:t>2013</a:t>
            </a:r>
          </a:p>
          <a:p>
            <a:pPr lvl="0" algn="r"/>
            <a:endParaRPr lang="cs-CZ" altLang="cs-CZ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759017"/>
            <a:ext cx="3312367" cy="10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8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alt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dirty="0" smtClean="0"/>
              <a:t>Dlouhodobé přínosy Projektu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LcParenR" startAt="3"/>
            </a:pPr>
            <a:r>
              <a:rPr lang="cs-CZ" sz="2000" dirty="0"/>
              <a:t>nastartování </a:t>
            </a:r>
            <a:r>
              <a:rPr lang="cs-CZ" sz="2000" dirty="0">
                <a:solidFill>
                  <a:srgbClr val="C00000"/>
                </a:solidFill>
              </a:rPr>
              <a:t>spolupráce zdola</a:t>
            </a:r>
            <a:r>
              <a:rPr lang="cs-CZ" sz="2000" dirty="0"/>
              <a:t>, na základě dobrovolného rozhodnutí o formě meziobecní spolupráce - dohoda volených představitelů, jakou cestou se </a:t>
            </a:r>
            <a:r>
              <a:rPr lang="cs-CZ" sz="2000" dirty="0" smtClean="0"/>
              <a:t>vydat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LcParenR" startAt="3"/>
            </a:pPr>
            <a:r>
              <a:rPr lang="cs-CZ" sz="2000" dirty="0" smtClean="0"/>
              <a:t>využití </a:t>
            </a:r>
            <a:r>
              <a:rPr lang="cs-CZ" sz="2000" dirty="0"/>
              <a:t>výstupů k podloženým </a:t>
            </a:r>
            <a:r>
              <a:rPr lang="cs-CZ" sz="2000" dirty="0">
                <a:solidFill>
                  <a:srgbClr val="C00000"/>
                </a:solidFill>
              </a:rPr>
              <a:t>legislativním úpravám</a:t>
            </a:r>
            <a:r>
              <a:rPr lang="cs-CZ" sz="2000" dirty="0"/>
              <a:t>, a to jak v oblasti finanční (motivační prvky v RUD, národní dotační tituly), tak v jednotlivých řešených </a:t>
            </a:r>
            <a:r>
              <a:rPr lang="cs-CZ" sz="2000" dirty="0" smtClean="0"/>
              <a:t>oblastech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LcParenR" startAt="3"/>
            </a:pPr>
            <a:r>
              <a:rPr lang="cs-CZ" sz="2000" dirty="0" smtClean="0"/>
              <a:t>zpracované </a:t>
            </a:r>
            <a:r>
              <a:rPr lang="cs-CZ" sz="2000" dirty="0"/>
              <a:t>rozvojové dokumenty za území – </a:t>
            </a:r>
            <a:r>
              <a:rPr lang="cs-CZ" sz="2000" dirty="0">
                <a:solidFill>
                  <a:srgbClr val="C00000"/>
                </a:solidFill>
              </a:rPr>
              <a:t>základ pro čerpání finančních prostředků</a:t>
            </a:r>
            <a:r>
              <a:rPr lang="cs-CZ" sz="2000" dirty="0"/>
              <a:t> jak z národních, tak evropských zdrojů</a:t>
            </a:r>
          </a:p>
          <a:p>
            <a:pPr marL="914400" lvl="2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8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cs-CZ" sz="2200" dirty="0" smtClean="0"/>
              <a:t>Role Svazu měst a obcí ČR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altLang="cs-CZ" sz="2000" dirty="0" smtClean="0"/>
              <a:t>Metodická podpora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600" dirty="0" smtClean="0"/>
              <a:t>zpracování příslušných metodik, proškolení a průběžná </a:t>
            </a:r>
            <a:r>
              <a:rPr lang="cs-CZ" altLang="cs-CZ" sz="1600" dirty="0"/>
              <a:t>metodická podpora </a:t>
            </a:r>
            <a:r>
              <a:rPr lang="cs-CZ" altLang="cs-CZ" sz="1600" dirty="0" smtClean="0"/>
              <a:t>týmům v území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cs-CZ" altLang="cs-CZ" sz="2000" dirty="0" smtClean="0"/>
              <a:t>2)</a:t>
            </a:r>
            <a:r>
              <a:rPr lang="cs-CZ" altLang="cs-CZ" sz="1800" dirty="0" smtClean="0"/>
              <a:t>   </a:t>
            </a:r>
            <a:r>
              <a:rPr lang="cs-CZ" altLang="cs-CZ" sz="2000" dirty="0" smtClean="0"/>
              <a:t>Koordinační </a:t>
            </a:r>
            <a:r>
              <a:rPr lang="cs-CZ" altLang="cs-CZ" sz="2000" dirty="0"/>
              <a:t>podpora </a:t>
            </a:r>
            <a:endParaRPr lang="cs-CZ" altLang="cs-CZ" sz="2000" dirty="0" smtClean="0"/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600" dirty="0" smtClean="0"/>
              <a:t>13 regionálních koordinátorů průběžně podporuje činnost týmů, pomáhají překonávat překážky, účastní se jednání spolupracujících obcí v území, aktivně podporuje rozvoj meziobecní spolupráce 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cs-CZ" altLang="cs-CZ" sz="2000" dirty="0" smtClean="0"/>
              <a:t>3)   Právní podpora 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600" dirty="0" smtClean="0"/>
              <a:t>právní podpora týmům v území při realizaci odborných prací a při formování meziobecní spolupráce (připraveny veškeré právní podklady pro vznik potřebných struktur)   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cs-CZ" altLang="cs-CZ" sz="2000" dirty="0" smtClean="0"/>
              <a:t>4)   Průběžná komunikace se starosty v území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600" dirty="0" smtClean="0"/>
              <a:t>v </a:t>
            </a:r>
            <a:r>
              <a:rPr lang="cs-CZ" altLang="cs-CZ" sz="1600" dirty="0"/>
              <a:t>úzké </a:t>
            </a:r>
            <a:r>
              <a:rPr lang="cs-CZ" altLang="cs-CZ" sz="1600" dirty="0" smtClean="0"/>
              <a:t>spolupráci </a:t>
            </a:r>
            <a:r>
              <a:rPr lang="cs-CZ" altLang="cs-CZ" sz="1600" dirty="0"/>
              <a:t>se dvěma </a:t>
            </a:r>
            <a:r>
              <a:rPr lang="cs-CZ" altLang="cs-CZ" sz="1600" b="1" dirty="0"/>
              <a:t>motivujícími starosty</a:t>
            </a:r>
            <a:r>
              <a:rPr lang="cs-CZ" altLang="cs-CZ" sz="1600" dirty="0"/>
              <a:t> (jeden z obce a jeden z města</a:t>
            </a:r>
            <a:r>
              <a:rPr lang="cs-CZ" altLang="cs-CZ" sz="1400" dirty="0"/>
              <a:t>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endParaRPr lang="cs-CZ" altLang="cs-CZ" sz="1800" dirty="0" smtClean="0"/>
          </a:p>
          <a:p>
            <a:pPr marL="914400" lvl="2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1800" dirty="0"/>
          </a:p>
          <a:p>
            <a:pPr lvl="2">
              <a:spcBef>
                <a:spcPct val="0"/>
              </a:spcBef>
              <a:spcAft>
                <a:spcPts val="600"/>
              </a:spcAft>
            </a:pPr>
            <a:endParaRPr lang="cs-CZ" altLang="cs-CZ" sz="1800" dirty="0" smtClean="0"/>
          </a:p>
          <a:p>
            <a:pPr lvl="2">
              <a:spcBef>
                <a:spcPct val="0"/>
              </a:spcBef>
              <a:spcAft>
                <a:spcPts val="1200"/>
              </a:spcAft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4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Role smluvních partnerů a realizačních týmů v území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600" dirty="0" smtClean="0"/>
              <a:t>Vytváření vhodných podmínek a nastavení </a:t>
            </a:r>
            <a:r>
              <a:rPr lang="cs-CZ" sz="1600" dirty="0"/>
              <a:t>efektivních komunikačních mechanismů v území pro zajištění meziobecní spolupráce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600" dirty="0" smtClean="0"/>
              <a:t>Zpracování </a:t>
            </a:r>
            <a:r>
              <a:rPr lang="cs-CZ" sz="1600" dirty="0"/>
              <a:t>strategií řešení v oblasti poskytování vybraných typů služeb v samostatné působnosti pro dané </a:t>
            </a:r>
            <a:r>
              <a:rPr lang="cs-CZ" sz="1600" dirty="0" smtClean="0"/>
              <a:t>území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600" dirty="0" smtClean="0"/>
              <a:t>Zajištění </a:t>
            </a:r>
            <a:r>
              <a:rPr lang="cs-CZ" sz="1600" dirty="0"/>
              <a:t>výměny zkušeností </a:t>
            </a:r>
            <a:r>
              <a:rPr lang="cs-CZ" sz="1600" dirty="0" smtClean="0"/>
              <a:t>a  posílení </a:t>
            </a:r>
            <a:r>
              <a:rPr lang="cs-CZ" sz="1600" dirty="0"/>
              <a:t>přesvědčení o výhodnosti spolupráce obcí na rozvoji daného území.   </a:t>
            </a:r>
            <a:endParaRPr lang="cs-CZ" sz="1600" dirty="0" smtClean="0"/>
          </a:p>
          <a:p>
            <a:pPr marL="400050"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600" b="1" dirty="0" smtClean="0"/>
              <a:t>Konkrétní aktivity:</a:t>
            </a:r>
            <a:endParaRPr lang="cs-CZ" altLang="cs-CZ" sz="1600" b="1" dirty="0"/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analýza stávajícího stavu a možností </a:t>
            </a:r>
            <a:r>
              <a:rPr lang="cs-CZ" sz="1600" dirty="0"/>
              <a:t>meziobecní spolupráce </a:t>
            </a:r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tvorba uceleného dokumentu </a:t>
            </a:r>
            <a:r>
              <a:rPr lang="cs-CZ" sz="1600" dirty="0"/>
              <a:t>obsahující čtyři rozvojové strategie pro </a:t>
            </a:r>
            <a:r>
              <a:rPr lang="cs-CZ" sz="1600" dirty="0" smtClean="0"/>
              <a:t>daný územní obvod (včetně variant návrhů řešení meziobecní spolupráce) </a:t>
            </a:r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s-CZ" sz="1600" dirty="0"/>
              <a:t>průběžná komunikace se zástupci obcí v území včetně sběru a vyhodnocení informací pro rozhodnutí o formě budoucí meziobecní spolupráce</a:t>
            </a:r>
            <a:endParaRPr lang="cs-CZ" sz="1600" dirty="0" smtClean="0"/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uspořádání dvou oficiálních </a:t>
            </a:r>
            <a:r>
              <a:rPr lang="cs-CZ" sz="1600" dirty="0"/>
              <a:t>setkání představitelů </a:t>
            </a:r>
            <a:r>
              <a:rPr lang="cs-CZ" sz="1600" dirty="0" smtClean="0"/>
              <a:t>obcí (projednání výstupů analýz a celkového dokumentu, diskuse </a:t>
            </a:r>
            <a:r>
              <a:rPr lang="cs-CZ" sz="1600" dirty="0"/>
              <a:t>o možnostech budoucí meziobecní </a:t>
            </a:r>
            <a:r>
              <a:rPr lang="cs-CZ" sz="1600" dirty="0" smtClean="0"/>
              <a:t>spolupráce)</a:t>
            </a:r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součinnost při sběru dat pro realizaci </a:t>
            </a:r>
            <a:r>
              <a:rPr lang="cs-CZ" sz="1600" dirty="0" err="1" smtClean="0"/>
              <a:t>benchmarkingu</a:t>
            </a:r>
            <a:r>
              <a:rPr lang="cs-CZ" sz="1600" dirty="0" smtClean="0"/>
              <a:t> a při institucionalizaci meziobecní spolupráce</a:t>
            </a:r>
            <a:endParaRPr lang="cs-CZ" sz="1600" dirty="0"/>
          </a:p>
          <a:p>
            <a:pPr marL="685800"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cs-CZ" altLang="cs-CZ" sz="1800" dirty="0" smtClean="0"/>
          </a:p>
          <a:p>
            <a:pPr lvl="2">
              <a:spcBef>
                <a:spcPct val="0"/>
              </a:spcBef>
              <a:spcAft>
                <a:spcPts val="1200"/>
              </a:spcAft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4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altLang="cs-CZ" sz="3600" dirty="0" smtClean="0">
              <a:solidFill>
                <a:srgbClr val="3C8C93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363272" cy="52565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000" dirty="0" smtClean="0"/>
              <a:t>Základní kontakty</a:t>
            </a:r>
            <a:endParaRPr lang="cs-CZ" altLang="cs-CZ" sz="2000" dirty="0"/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 dirty="0"/>
              <a:t>Jaromír Jech</a:t>
            </a:r>
            <a:r>
              <a:rPr lang="cs-CZ" altLang="cs-CZ" sz="1800" dirty="0"/>
              <a:t>, ředitel–supervizor projektu, 603 841 031, </a:t>
            </a:r>
            <a:r>
              <a:rPr lang="cs-CZ" altLang="cs-CZ" sz="1800" dirty="0" smtClean="0">
                <a:hlinkClick r:id="rId3"/>
              </a:rPr>
              <a:t>jech@smocr.cz</a:t>
            </a:r>
            <a:endParaRPr lang="cs-CZ" altLang="cs-CZ" sz="1800" dirty="0" smtClean="0"/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b="1" dirty="0" smtClean="0"/>
              <a:t>Ingrid Štegmannová</a:t>
            </a:r>
            <a:r>
              <a:rPr lang="cs-CZ" altLang="cs-CZ" sz="1800" dirty="0" smtClean="0"/>
              <a:t>, vedoucí projektová manažerka, 731 579 718, </a:t>
            </a:r>
            <a:r>
              <a:rPr lang="cs-CZ" altLang="cs-CZ" sz="1800" dirty="0" smtClean="0">
                <a:hlinkClick r:id="rId4"/>
              </a:rPr>
              <a:t>stegmannova@smocr.cz</a:t>
            </a:r>
            <a:endParaRPr lang="cs-CZ" altLang="cs-CZ" sz="1800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cs-CZ" altLang="cs-CZ" sz="1800" b="1" dirty="0" smtClean="0"/>
              <a:t>Ivan Černý</a:t>
            </a:r>
            <a:r>
              <a:rPr lang="cs-CZ" altLang="cs-CZ" sz="1800" dirty="0" smtClean="0"/>
              <a:t>, komunikace a vztahy s územní samosprávou,              730 154 520 </a:t>
            </a:r>
            <a:r>
              <a:rPr lang="cs-CZ" altLang="cs-CZ" sz="1800" dirty="0" smtClean="0">
                <a:hlinkClick r:id="rId5"/>
              </a:rPr>
              <a:t>cerny.mos@smocr.cz</a:t>
            </a:r>
            <a:r>
              <a:rPr lang="cs-CZ" altLang="cs-CZ" sz="1800" dirty="0" smtClean="0"/>
              <a:t>                  </a:t>
            </a:r>
            <a:endParaRPr lang="cs-CZ" altLang="cs-CZ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 smtClean="0"/>
              <a:t>Ostatní </a:t>
            </a:r>
            <a:r>
              <a:rPr lang="cs-CZ" altLang="cs-CZ" sz="2000" dirty="0"/>
              <a:t>kontakty (včetně regionálních koordinátorů)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>
                <a:hlinkClick r:id="rId6"/>
              </a:rPr>
              <a:t>www.obcesobe.cz/kontakty</a:t>
            </a:r>
            <a:r>
              <a:rPr lang="cs-CZ" altLang="cs-CZ" sz="18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 smtClean="0"/>
              <a:t>Korespondenční adresa</a:t>
            </a:r>
            <a:endParaRPr lang="cs-CZ" altLang="cs-CZ" sz="2000" dirty="0"/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 smtClean="0"/>
              <a:t>Svaz měst a obcí ČR</a:t>
            </a:r>
          </a:p>
          <a:p>
            <a:pPr marL="914400" lvl="2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cs-CZ" altLang="cs-CZ" sz="1800" dirty="0" smtClean="0"/>
              <a:t>Projektová kancelář</a:t>
            </a:r>
          </a:p>
          <a:p>
            <a:pPr marL="914400" lvl="2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cs-CZ" altLang="cs-CZ" sz="1800" dirty="0" smtClean="0"/>
              <a:t>5. května 1640/65</a:t>
            </a:r>
          </a:p>
          <a:p>
            <a:pPr marL="914400" lvl="2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cs-CZ" altLang="cs-CZ" sz="1800" dirty="0" smtClean="0"/>
              <a:t>140 21 Praha 4</a:t>
            </a:r>
          </a:p>
          <a:p>
            <a:pPr marL="914400" lvl="2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cs-CZ" altLang="cs-CZ" sz="1800" dirty="0" smtClean="0"/>
              <a:t>e-mail: </a:t>
            </a:r>
            <a:r>
              <a:rPr lang="cs-CZ" altLang="cs-CZ" sz="1800" dirty="0" smtClean="0">
                <a:hlinkClick r:id="rId7"/>
              </a:rPr>
              <a:t>mos@smocr.cz</a:t>
            </a:r>
            <a:endParaRPr lang="cs-CZ" altLang="cs-CZ" sz="1800" dirty="0"/>
          </a:p>
          <a:p>
            <a:pPr marL="914400" lvl="2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cs-CZ" altLang="cs-CZ" sz="1800" dirty="0" smtClean="0">
                <a:hlinkClick r:id="rId8"/>
              </a:rPr>
              <a:t>www.obcesobe.cz</a:t>
            </a:r>
            <a:r>
              <a:rPr lang="cs-CZ" altLang="cs-CZ" sz="1800" dirty="0" smtClean="0"/>
              <a:t> </a:t>
            </a:r>
            <a:endParaRPr lang="cs-CZ" altLang="cs-CZ" sz="1800" dirty="0"/>
          </a:p>
          <a:p>
            <a:pPr marL="0" indent="0" algn="ctr">
              <a:buNone/>
            </a:pPr>
            <a:endParaRPr lang="cs-CZ" altLang="cs-CZ" sz="2400" dirty="0" smtClean="0">
              <a:hlinkClick r:id="rId6"/>
            </a:endParaRPr>
          </a:p>
          <a:p>
            <a:pPr marL="0" indent="0" algn="ctr">
              <a:buNone/>
            </a:pPr>
            <a:endParaRPr lang="cs-CZ" altLang="cs-CZ" sz="2400" dirty="0">
              <a:hlinkClick r:id="rId6"/>
            </a:endParaRPr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4254468"/>
            <a:ext cx="4114800" cy="18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87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spolupráce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176464"/>
          </a:xfrm>
        </p:spPr>
        <p:txBody>
          <a:bodyPr/>
          <a:lstStyle/>
          <a:p>
            <a:pPr marL="342900" lvl="2" indent="-342900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dirty="0" smtClean="0"/>
              <a:t>Základní informace o Svazu měst a obcí ČR</a:t>
            </a:r>
            <a:endParaRPr lang="cs-CZ" dirty="0"/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 smtClean="0"/>
              <a:t>dobrovolná</a:t>
            </a:r>
            <a:r>
              <a:rPr lang="cs-CZ" altLang="cs-CZ" sz="2000" dirty="0"/>
              <a:t>, nepolitická, nevládní,  nezávislá </a:t>
            </a:r>
            <a:r>
              <a:rPr lang="cs-CZ" altLang="cs-CZ" sz="2000" dirty="0" smtClean="0"/>
              <a:t>organizace</a:t>
            </a: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 smtClean="0"/>
              <a:t>založen </a:t>
            </a:r>
            <a:r>
              <a:rPr lang="cs-CZ" altLang="cs-CZ" sz="2000" dirty="0"/>
              <a:t>v r. 1907 „Sjezd českých měst“ v Kolíně </a:t>
            </a:r>
            <a:r>
              <a:rPr lang="cs-CZ" altLang="cs-CZ" sz="2000" dirty="0">
                <a:cs typeface="Arial" charset="0"/>
              </a:rPr>
              <a:t>→ základ pro založení první  sjednocující organizace (Svaz českých měst v království </a:t>
            </a:r>
            <a:r>
              <a:rPr lang="cs-CZ" altLang="cs-CZ" sz="2000" dirty="0" smtClean="0">
                <a:cs typeface="Arial" charset="0"/>
              </a:rPr>
              <a:t>českém)</a:t>
            </a: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 smtClean="0"/>
              <a:t>rokem </a:t>
            </a:r>
            <a:r>
              <a:rPr lang="cs-CZ" altLang="cs-CZ" sz="2000" dirty="0"/>
              <a:t>1989 začíná novodobá historie Svazu - v rámci transformace společnosti se rozvíjí také snahy o demokratické přístupy ve fungování </a:t>
            </a:r>
            <a:r>
              <a:rPr lang="cs-CZ" altLang="cs-CZ" sz="2000" dirty="0" smtClean="0"/>
              <a:t>samospráv</a:t>
            </a: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 smtClean="0"/>
              <a:t>členové </a:t>
            </a:r>
            <a:r>
              <a:rPr lang="cs-CZ" altLang="cs-CZ" sz="2000" dirty="0"/>
              <a:t>Svazu k </a:t>
            </a:r>
            <a:r>
              <a:rPr lang="cs-CZ" altLang="cs-CZ" sz="2000" dirty="0" smtClean="0"/>
              <a:t>3. prosinci </a:t>
            </a:r>
            <a:r>
              <a:rPr lang="cs-CZ" altLang="cs-CZ" sz="2000" dirty="0"/>
              <a:t>2013: 2 </a:t>
            </a:r>
            <a:r>
              <a:rPr lang="cs-CZ" altLang="cs-CZ" sz="2000" dirty="0" smtClean="0"/>
              <a:t>501 </a:t>
            </a:r>
            <a:r>
              <a:rPr lang="cs-CZ" altLang="cs-CZ" sz="2000" dirty="0"/>
              <a:t>obcí, reprezentujících </a:t>
            </a:r>
            <a:r>
              <a:rPr lang="cs-CZ" altLang="cs-CZ" sz="2000" dirty="0" smtClean="0"/>
              <a:t>téměř 80 </a:t>
            </a:r>
            <a:r>
              <a:rPr lang="cs-CZ" altLang="cs-CZ" sz="2000" dirty="0"/>
              <a:t>% obyvatel </a:t>
            </a:r>
            <a:r>
              <a:rPr lang="cs-CZ" altLang="cs-CZ" sz="2000" dirty="0" smtClean="0"/>
              <a:t>ČR                             </a:t>
            </a:r>
            <a:r>
              <a:rPr lang="cs-CZ" altLang="cs-CZ" sz="2000" dirty="0" smtClean="0">
                <a:solidFill>
                  <a:srgbClr val="C00000"/>
                </a:solidFill>
              </a:rPr>
              <a:t>(projekt slouží všem obcím, nejen členům Svazu)</a:t>
            </a:r>
            <a:endParaRPr lang="cs-CZ" altLang="cs-CZ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9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spolupráce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3989040"/>
          </a:xfrm>
        </p:spPr>
        <p:txBody>
          <a:bodyPr/>
          <a:lstStyle/>
          <a:p>
            <a:pPr marL="342900" lvl="2" indent="-342900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dirty="0" smtClean="0"/>
              <a:t>Hlavní cíle Svazu měst a obcí ČR</a:t>
            </a:r>
            <a:endParaRPr lang="cs-CZ" dirty="0"/>
          </a:p>
          <a:p>
            <a:pPr marL="1371600" lvl="2" indent="-457200" eaLnBrk="0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altLang="cs-CZ" sz="2000" dirty="0" smtClean="0"/>
              <a:t>Obhajovat </a:t>
            </a:r>
            <a:r>
              <a:rPr lang="cs-CZ" altLang="cs-CZ" sz="2000" dirty="0"/>
              <a:t>zájmy místních samospráv na národní a evropské </a:t>
            </a:r>
            <a:r>
              <a:rPr lang="cs-CZ" altLang="cs-CZ" sz="2000" dirty="0" smtClean="0"/>
              <a:t>úrovni</a:t>
            </a:r>
          </a:p>
          <a:p>
            <a:pPr marL="1371600" lvl="2" indent="-457200" eaLnBrk="0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altLang="cs-CZ" sz="2000" dirty="0" smtClean="0"/>
              <a:t>Podílet </a:t>
            </a:r>
            <a:r>
              <a:rPr lang="cs-CZ" altLang="cs-CZ" sz="2000" dirty="0"/>
              <a:t>se na přípravě zákonů a dalších opatření, které mají dopad na místní samosprávu, a posilovat tak vliv obcí v legislativní oblasti </a:t>
            </a:r>
            <a:endParaRPr lang="cs-CZ" altLang="cs-CZ" sz="2000" dirty="0" smtClean="0"/>
          </a:p>
          <a:p>
            <a:pPr marL="1371600" lvl="2" indent="-457200" eaLnBrk="0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altLang="cs-CZ" sz="2000" dirty="0" smtClean="0"/>
              <a:t>Posilovat </a:t>
            </a:r>
            <a:r>
              <a:rPr lang="cs-CZ" altLang="cs-CZ" sz="2000" dirty="0"/>
              <a:t>ekonomickou samostatnost měst a obcí </a:t>
            </a:r>
            <a:endParaRPr lang="cs-CZ" altLang="cs-CZ" sz="2000" dirty="0" smtClean="0"/>
          </a:p>
          <a:p>
            <a:pPr marL="1371600" lvl="2" indent="-457200" eaLnBrk="0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altLang="cs-CZ" sz="2000" dirty="0" smtClean="0"/>
              <a:t>Vytvářet </a:t>
            </a:r>
            <a:r>
              <a:rPr lang="cs-CZ" altLang="cs-CZ" sz="2000" dirty="0"/>
              <a:t>podmínky pro vzdělávání volených zástupců i úředníky místních </a:t>
            </a:r>
            <a:r>
              <a:rPr lang="cs-CZ" altLang="cs-CZ" sz="2000" dirty="0" smtClean="0"/>
              <a:t>samospráv</a:t>
            </a:r>
          </a:p>
          <a:p>
            <a:pPr marL="1371600" lvl="2" indent="-457200" eaLnBrk="0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altLang="cs-CZ" sz="2000" dirty="0" smtClean="0">
                <a:solidFill>
                  <a:srgbClr val="C00000"/>
                </a:solidFill>
              </a:rPr>
              <a:t>Vytvářet </a:t>
            </a:r>
            <a:r>
              <a:rPr lang="cs-CZ" altLang="cs-CZ" sz="2000" dirty="0">
                <a:solidFill>
                  <a:srgbClr val="C00000"/>
                </a:solidFill>
              </a:rPr>
              <a:t>podmínky pro dobrovolnou spolupráci obcí</a:t>
            </a:r>
            <a:endParaRPr lang="en-GB" altLang="cs-CZ" sz="2000" dirty="0">
              <a:solidFill>
                <a:srgbClr val="C00000"/>
              </a:solidFill>
            </a:endParaRP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0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spolupráce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989040"/>
          </a:xfrm>
        </p:spPr>
        <p:txBody>
          <a:bodyPr/>
          <a:lstStyle/>
          <a:p>
            <a:pPr marL="342900" lvl="2" indent="-342900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dirty="0" smtClean="0"/>
              <a:t>Služby poskytované obcím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r>
              <a:rPr lang="cs-CZ" altLang="cs-CZ" sz="2000" dirty="0" smtClean="0"/>
              <a:t>Připomínkování </a:t>
            </a:r>
            <a:r>
              <a:rPr lang="cs-CZ" altLang="cs-CZ" sz="2000" dirty="0"/>
              <a:t>národní a evropské legislativy 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více než 200 připomínkovaných dokumentů ročně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r>
              <a:rPr lang="cs-CZ" altLang="cs-CZ" sz="2000" dirty="0"/>
              <a:t>Právní poradenství 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 smtClean="0"/>
              <a:t>zaměstnanci </a:t>
            </a:r>
            <a:r>
              <a:rPr lang="cs-CZ" altLang="cs-CZ" sz="1600" dirty="0"/>
              <a:t>legislativně právního oddělení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Informační a poradenské centrum pro zastupitele: více než 25 tis. zodpovězených dotazů 2011-2013 (projekt Vzdělaný zastupitel – rozšíření poradenských služeb)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r>
              <a:rPr lang="cs-CZ" altLang="cs-CZ" sz="2000" dirty="0"/>
              <a:t>Poradenství v oblasti mezinárodní spolupráce a partnerské spolupráce měst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/>
            </a:pPr>
            <a:r>
              <a:rPr lang="cs-CZ" altLang="cs-CZ" sz="2000" dirty="0"/>
              <a:t>Pořádání kulatých stolů, seminářů, konferencí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Kongres starostů, Finanční konference apod.</a:t>
            </a: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r"/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spolupráce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989040"/>
          </a:xfrm>
        </p:spPr>
        <p:txBody>
          <a:bodyPr/>
          <a:lstStyle/>
          <a:p>
            <a:pPr marL="342900" lvl="2" indent="-342900" eaLnBrk="0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dirty="0" smtClean="0"/>
              <a:t>Služby poskytované obcím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 startAt="5"/>
            </a:pPr>
            <a:r>
              <a:rPr lang="cs-CZ" altLang="cs-CZ" sz="2000" dirty="0"/>
              <a:t>Vzdělávání pro volené představitele a úředníky místních samospráv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projekt Vzdělaný zastupitel – semináře pro zastupitele v obcích, e-</a:t>
            </a:r>
            <a:r>
              <a:rPr lang="cs-CZ" altLang="cs-CZ" sz="1600" dirty="0" err="1"/>
              <a:t>learning</a:t>
            </a:r>
            <a:r>
              <a:rPr lang="cs-CZ" altLang="cs-CZ" sz="1600" dirty="0"/>
              <a:t> pro zastupitele i úředníky 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 startAt="5"/>
            </a:pPr>
            <a:r>
              <a:rPr lang="cs-CZ" altLang="cs-CZ" sz="2000" dirty="0">
                <a:solidFill>
                  <a:srgbClr val="C00000"/>
                </a:solidFill>
              </a:rPr>
              <a:t>Podpora dobrovolné spolupráce obcí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>
                <a:solidFill>
                  <a:srgbClr val="C00000"/>
                </a:solidFill>
              </a:rPr>
              <a:t>projekt Podpora meziobecní spolupráce (metodická, koordinační a právní podpora v území)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Tx/>
              <a:buAutoNum type="arabicParenR" startAt="5"/>
            </a:pPr>
            <a:r>
              <a:rPr lang="cs-CZ" altLang="cs-CZ" sz="2000" dirty="0"/>
              <a:t>Informační servis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elektronický zpravodaj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tištěný měsíčník </a:t>
            </a:r>
            <a:r>
              <a:rPr lang="cs-CZ" altLang="cs-CZ" sz="1600" dirty="0" err="1"/>
              <a:t>InS</a:t>
            </a:r>
            <a:endParaRPr lang="cs-CZ" altLang="cs-CZ" sz="1600" dirty="0"/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webové stránky (www.smocr.cz; www.vzdelanyzastupitel.cz; www.partnerskamesta.cz; www.obcesobe.cz)</a:t>
            </a:r>
          </a:p>
          <a:p>
            <a:pPr marL="1371600" lvl="3" indent="-34290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letáky, publikace</a:t>
            </a:r>
          </a:p>
          <a:p>
            <a:pPr lvl="2" eaLnBrk="0" hangingPunct="0"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9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8531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1800" b="1" dirty="0" smtClean="0"/>
              <a:t>Projekt Podpora meziobecní spolupráce (Projekt)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pilotní </a:t>
            </a:r>
            <a:r>
              <a:rPr lang="cs-CZ" altLang="cs-CZ" sz="1800" dirty="0" smtClean="0"/>
              <a:t>projekt, </a:t>
            </a:r>
            <a:r>
              <a:rPr lang="cs-CZ" altLang="cs-CZ" sz="1800" dirty="0"/>
              <a:t>hrazený plně ze zdrojů OP LZZ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doba trvání 1. května 2013 – 30. června 2015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přímá finanční podpora do jednotlivých území až 2,5 mil. Kč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další informace na stránkách </a:t>
            </a:r>
            <a:r>
              <a:rPr lang="cs-CZ" altLang="cs-CZ" sz="1800" dirty="0">
                <a:hlinkClick r:id="rId3"/>
              </a:rPr>
              <a:t>www.obcesobe.cz</a:t>
            </a:r>
            <a:r>
              <a:rPr lang="cs-CZ" altLang="cs-CZ" sz="1800" dirty="0"/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1800" dirty="0" smtClean="0"/>
              <a:t>Prostřednictvím </a:t>
            </a:r>
            <a:r>
              <a:rPr lang="cs-CZ" altLang="cs-CZ" sz="1800" dirty="0"/>
              <a:t>Projektu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podpoříme starosty a obce, které přispějí k porozumění a sounáležitosti mezi obcemi v daném území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800" dirty="0"/>
              <a:t>ve spolupráci s konkrétní obcí (nebo již existujícím dobrovolným svazkem obcí) zaměstnáme týmy, které budou připravovat podmínky pro budoucí meziobecní spolupráci </a:t>
            </a:r>
            <a:r>
              <a:rPr lang="cs-CZ" altLang="cs-CZ" sz="1800" b="1" dirty="0"/>
              <a:t>na základě rozhodnutí volených představitelů daného území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endParaRPr lang="cs-CZ" altLang="cs-CZ" sz="1800" b="1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2\UserShares\Stegmannova\Dokumenty\I. Štegmannová\SMO ČR\Projekty\Projekt PMOS\Skoleni tymu\ORP_graficke znazorneni_JM_2013-12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81" y="-27384"/>
            <a:ext cx="92102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4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793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dirty="0" smtClean="0"/>
              <a:t>Prostřednictvím Projektu společně s realizačními týmy v území: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vytvoříme podmínky pro rozvoj meziobecní spolupráce v ČR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zmapujeme situaci v území a přispějeme k hledání společných řešení v oblastech samostatné působnosti obcí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400" b="1" dirty="0" smtClean="0"/>
              <a:t>a dále ve volitelných oblastech, jejichž řešení obce v území preferují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připravíme půdu pro vznik koordinačních a rozhodovacích mechanismů obcí v území (od neformálních struktur po institucionalizovanou spolupráci formou speciálního svazku obcí)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připravíme podněty a návrhy pro potřebné úpravy v legislativě</a:t>
            </a:r>
          </a:p>
          <a:p>
            <a:pPr marL="914400" lvl="2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Podpora meziobecní</a:t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spolupráce</a:t>
            </a:r>
            <a:endParaRPr lang="cs-CZ" altLang="cs-CZ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Dlouhodobé přínosy Projektu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2000" dirty="0" smtClean="0"/>
              <a:t>vytvoření kapacity v území, zlepšení služeb, úspory prostředků pro rozvoj obcí – zejména s ohledem na malé obce (jejich spoluodpovědnost za řešení v daném území) </a:t>
            </a:r>
          </a:p>
          <a:p>
            <a:pPr marL="914400" lvl="2" indent="0" algn="ctr">
              <a:buNone/>
            </a:pPr>
            <a:endParaRPr lang="cs-CZ" sz="20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C00000"/>
                </a:solidFill>
              </a:rPr>
              <a:t>podpora samostatného fungování obcí – argumentace proti snahám o jejich administrativní slučování </a:t>
            </a:r>
            <a:endParaRPr lang="cs-CZ" sz="2000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cs-CZ" sz="2000" dirty="0" smtClean="0"/>
              <a:t>podpora </a:t>
            </a:r>
            <a:r>
              <a:rPr lang="cs-CZ" sz="2000" dirty="0"/>
              <a:t>vytvoření struktur meziobecní spolupráce, které budou dlouhodobě reprezentovat rozvoj daného území  - vytvoření nezpochybnitelného partnera pro stát, orgány státu v území a </a:t>
            </a:r>
            <a:r>
              <a:rPr lang="cs-CZ" sz="2000" dirty="0" smtClean="0"/>
              <a:t>kraje</a:t>
            </a:r>
          </a:p>
          <a:p>
            <a:pPr lvl="2"/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C00000"/>
                </a:solidFill>
              </a:rPr>
              <a:t>strategický a systémový přístup ke koordinaci nejen sociálních, ale i dalších veřejných služeb v území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endParaRPr lang="cs-CZ" altLang="cs-CZ" sz="2000" dirty="0" smtClean="0"/>
          </a:p>
        </p:txBody>
      </p:sp>
      <p:pic>
        <p:nvPicPr>
          <p:cNvPr id="4" name="Picture 2" descr="H:\Stegmannova\Dokumenty\I. Štegmannová\SMO ČR\Projekty\Projekt PMOS\Publicita\Logo projektu\Obce_sobe_fin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52905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4716016" y="2924944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652737" y="5229200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2699792" y="2924944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2604068" y="5229200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716016" y="5229200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6633293" y="2924944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7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OS_sablona_prezentace-V2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MOS_sablona_prezentace-V2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PMOS_sablona_prezentace-V2</Template>
  <TotalTime>944</TotalTime>
  <Words>1509</Words>
  <Application>Microsoft Office PowerPoint</Application>
  <PresentationFormat>Předvádění na obrazovce (4:3)</PresentationFormat>
  <Paragraphs>170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PMOS_sablona_prezentace-V2</vt:lpstr>
      <vt:lpstr>1_PMOS_sablona_prezentace-V2</vt:lpstr>
      <vt:lpstr>Projekt Svazu na podporu  meziobecní spolupráce v ČR</vt:lpstr>
      <vt:lpstr>Podpora meziobecní spolupráce</vt:lpstr>
      <vt:lpstr>Podpora meziobecní spolupráce</vt:lpstr>
      <vt:lpstr>Podpora meziobecní spolupráce</vt:lpstr>
      <vt:lpstr>Podpora meziobecní spolupráce</vt:lpstr>
      <vt:lpstr>Podpora meziobecní spolupráce</vt:lpstr>
      <vt:lpstr>Snímek 7</vt:lpstr>
      <vt:lpstr>Podpora meziobecní spolupráce</vt:lpstr>
      <vt:lpstr>Podpora meziobecní spolupráce</vt:lpstr>
      <vt:lpstr>Podpora meziobecní spolupráce</vt:lpstr>
      <vt:lpstr>Podpora meziobecní spolupráce</vt:lpstr>
      <vt:lpstr>Podpora meziobecní spolupráce</vt:lpstr>
      <vt:lpstr>Podpora meziobecní spolupráce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Pojďme společně podpořit rozvoj meziobecní spolupráce v ČR</dc:title>
  <dc:creator>Štegmannová Ingrid</dc:creator>
  <cp:lastModifiedBy>admin</cp:lastModifiedBy>
  <cp:revision>175</cp:revision>
  <cp:lastPrinted>2013-10-09T09:49:06Z</cp:lastPrinted>
  <dcterms:created xsi:type="dcterms:W3CDTF">2013-09-16T07:17:43Z</dcterms:created>
  <dcterms:modified xsi:type="dcterms:W3CDTF">2013-12-09T22:40:36Z</dcterms:modified>
</cp:coreProperties>
</file>