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0" r:id="rId3"/>
    <p:sldId id="286" r:id="rId4"/>
    <p:sldId id="257" r:id="rId5"/>
    <p:sldId id="271" r:id="rId6"/>
    <p:sldId id="272" r:id="rId7"/>
    <p:sldId id="273" r:id="rId8"/>
    <p:sldId id="274" r:id="rId9"/>
    <p:sldId id="287" r:id="rId10"/>
    <p:sldId id="288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B758B-E395-4CD3-93C2-F8F13CF73148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2DCDA-D5BB-4DE4-AC4D-1ABDE6316D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29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sarka.doricakova@seznam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MANAGEMENT</a:t>
            </a:r>
            <a:b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Prohloubení </a:t>
            </a:r>
            <a:r>
              <a:rPr lang="cs-CZ" sz="31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kvality a účinnosti plánování sociálních služeb v mikroregionu </a:t>
            </a:r>
            <a:r>
              <a:rPr lang="cs-CZ" sz="31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Valašskomeziříčsko-</a:t>
            </a:r>
            <a:r>
              <a:rPr lang="cs-CZ" sz="31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Kelečsko</a:t>
            </a:r>
            <a:r>
              <a:rPr lang="cs-CZ" sz="31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1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1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Šárka Dořičáková, Ph.D.</a:t>
            </a:r>
            <a:br>
              <a:rPr lang="cs-CZ" sz="31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1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5085184"/>
            <a:ext cx="8496944" cy="1728192"/>
          </a:xfrm>
        </p:spPr>
        <p:txBody>
          <a:bodyPr>
            <a:normAutofit/>
          </a:bodyPr>
          <a:lstStyle/>
          <a:p>
            <a:endParaRPr lang="cs-CZ" sz="1400" dirty="0" smtClean="0"/>
          </a:p>
          <a:p>
            <a:r>
              <a:rPr lang="cs-CZ" sz="1400" dirty="0" smtClean="0"/>
              <a:t>Registrační číslo projektu:</a:t>
            </a:r>
          </a:p>
          <a:p>
            <a:r>
              <a:rPr lang="cs-CZ" sz="1400" dirty="0" smtClean="0"/>
              <a:t>CZ.03.2.63/0.0/0.0/19_106/0015192</a:t>
            </a: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106. Výzva Operačního programu Zaměstnanost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cs-CZ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dovednosti a znalosti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odpovídající vzdělání, odborná průprava v oblasti CM </a:t>
            </a:r>
          </a:p>
          <a:p>
            <a:r>
              <a:rPr lang="cs-CZ" dirty="0" smtClean="0"/>
              <a:t>komunikační schopnosti </a:t>
            </a:r>
          </a:p>
          <a:p>
            <a:r>
              <a:rPr lang="cs-CZ" dirty="0" smtClean="0"/>
              <a:t>organizační schopnosti</a:t>
            </a:r>
          </a:p>
          <a:p>
            <a:r>
              <a:rPr lang="cs-CZ" dirty="0" smtClean="0"/>
              <a:t>aktivita</a:t>
            </a:r>
          </a:p>
          <a:p>
            <a:r>
              <a:rPr lang="cs-CZ" dirty="0" smtClean="0"/>
              <a:t>přirozená autorita</a:t>
            </a:r>
          </a:p>
          <a:p>
            <a:r>
              <a:rPr lang="cs-CZ" dirty="0" smtClean="0"/>
              <a:t>znalost lokality a schopnost navazovat a udržovat kontakty </a:t>
            </a:r>
          </a:p>
          <a:p>
            <a:r>
              <a:rPr lang="cs-CZ" dirty="0" smtClean="0"/>
              <a:t>schopnost pochopit a </a:t>
            </a:r>
            <a:r>
              <a:rPr lang="cs-CZ" dirty="0"/>
              <a:t>uceleně řešit situaci klienta 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90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4778" y="274638"/>
            <a:ext cx="8229600" cy="1143000"/>
          </a:xfrm>
        </p:spPr>
        <p:txBody>
          <a:bodyPr>
            <a:normAutofit/>
          </a:bodyPr>
          <a:lstStyle/>
          <a:p>
            <a:pPr algn="l"/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endParaRPr lang="cs-CZ" altLang="cs-CZ" sz="1800" dirty="0" smtClean="0"/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dirty="0"/>
              <a:t>Pozor case </a:t>
            </a:r>
            <a:r>
              <a:rPr lang="cs-CZ" altLang="cs-CZ" dirty="0" err="1"/>
              <a:t>manager</a:t>
            </a:r>
            <a:r>
              <a:rPr lang="cs-CZ" altLang="cs-CZ" dirty="0"/>
              <a:t> není profese, ale role. Case </a:t>
            </a:r>
            <a:r>
              <a:rPr lang="cs-CZ" altLang="cs-CZ" dirty="0" err="1"/>
              <a:t>managerem</a:t>
            </a:r>
            <a:r>
              <a:rPr lang="cs-CZ" altLang="cs-CZ" dirty="0"/>
              <a:t> může být jakákoliv ze zde uvedených profesí. </a:t>
            </a:r>
          </a:p>
          <a:p>
            <a:r>
              <a:rPr lang="cs-CZ" altLang="cs-CZ" dirty="0"/>
              <a:t>Není účelné, aby byl v týmu pouze jeden case </a:t>
            </a:r>
            <a:r>
              <a:rPr lang="cs-CZ" altLang="cs-CZ" dirty="0" err="1"/>
              <a:t>manager</a:t>
            </a:r>
            <a:r>
              <a:rPr lang="cs-CZ" altLang="cs-CZ" dirty="0"/>
              <a:t>!</a:t>
            </a:r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2884488" y="987425"/>
            <a:ext cx="2057400" cy="20574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/>
              <a:t>Psychiatr</a:t>
            </a: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4572000" y="1196975"/>
            <a:ext cx="2057400" cy="20574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/>
              <a:t>Psycholog</a:t>
            </a: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1908175" y="2349500"/>
            <a:ext cx="2057400" cy="20574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/>
              <a:t>Zdravotní</a:t>
            </a:r>
          </a:p>
          <a:p>
            <a:pPr algn="ctr" eaLnBrk="1" hangingPunct="1"/>
            <a:r>
              <a:rPr lang="cs-CZ" altLang="cs-CZ" sz="2400"/>
              <a:t>sestra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3228975" y="3541713"/>
            <a:ext cx="2057400" cy="20574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/>
              <a:t>Sociální</a:t>
            </a:r>
          </a:p>
          <a:p>
            <a:pPr algn="ctr" eaLnBrk="1" hangingPunct="1"/>
            <a:r>
              <a:rPr lang="cs-CZ" altLang="cs-CZ" sz="2400"/>
              <a:t>pracovník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4852988" y="2924175"/>
            <a:ext cx="2057400" cy="20574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/>
              <a:t>Pracovní</a:t>
            </a:r>
          </a:p>
          <a:p>
            <a:pPr algn="ctr" eaLnBrk="1" hangingPunct="1"/>
            <a:r>
              <a:rPr lang="cs-CZ" altLang="cs-CZ" sz="2400"/>
              <a:t>terapeut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3203575" y="1989138"/>
            <a:ext cx="2667000" cy="2590800"/>
          </a:xfrm>
          <a:prstGeom prst="ellipse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3200" b="1" dirty="0"/>
              <a:t>Společné</a:t>
            </a:r>
          </a:p>
          <a:p>
            <a:pPr algn="ctr" eaLnBrk="1" hangingPunct="1"/>
            <a:r>
              <a:rPr lang="cs-CZ" altLang="cs-CZ" sz="3200" b="1" dirty="0"/>
              <a:t>dovednosti</a:t>
            </a:r>
          </a:p>
        </p:txBody>
      </p:sp>
    </p:spTree>
    <p:extLst>
      <p:ext uri="{BB962C8B-B14F-4D97-AF65-F5344CB8AC3E}">
        <p14:creationId xmlns:p14="http://schemas.microsoft.com/office/powerpoint/2010/main" val="160327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Výhody týmu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Tx/>
            </a:pPr>
            <a:r>
              <a:rPr lang="cs-CZ" altLang="cs-CZ" dirty="0"/>
              <a:t>Umožňuje </a:t>
            </a:r>
            <a:r>
              <a:rPr lang="cs-CZ" altLang="cs-CZ" dirty="0" smtClean="0"/>
              <a:t>zástupnost!</a:t>
            </a:r>
          </a:p>
          <a:p>
            <a:pPr>
              <a:buSzTx/>
            </a:pPr>
            <a:r>
              <a:rPr lang="cs-CZ" altLang="cs-CZ" dirty="0" smtClean="0"/>
              <a:t>Je </a:t>
            </a:r>
            <a:r>
              <a:rPr lang="cs-CZ" altLang="cs-CZ" dirty="0"/>
              <a:t>zárukou kontinuity služby</a:t>
            </a:r>
            <a:r>
              <a:rPr lang="cs-CZ" altLang="cs-CZ" dirty="0" smtClean="0"/>
              <a:t>!</a:t>
            </a:r>
          </a:p>
          <a:p>
            <a:pPr marL="0" indent="0">
              <a:buSzTx/>
              <a:buNone/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Výhody dobré týmové spolupráce</a:t>
            </a:r>
            <a:endParaRPr lang="cs-CZ" altLang="cs-CZ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altLang="cs-CZ" dirty="0"/>
              <a:t>Bezpečné prostředí</a:t>
            </a:r>
          </a:p>
          <a:p>
            <a:r>
              <a:rPr lang="cs-CZ" altLang="cs-CZ" dirty="0"/>
              <a:t>Zpětná vazba</a:t>
            </a:r>
          </a:p>
          <a:p>
            <a:r>
              <a:rPr lang="cs-CZ" altLang="cs-CZ" dirty="0"/>
              <a:t>Výměna informací a zkušeností</a:t>
            </a:r>
          </a:p>
          <a:p>
            <a:r>
              <a:rPr lang="cs-CZ" altLang="cs-CZ" dirty="0"/>
              <a:t>Brainstorming</a:t>
            </a:r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75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Bezpečné prostředí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Tx/>
            </a:pPr>
            <a:r>
              <a:rPr lang="cs-CZ" altLang="cs-CZ" dirty="0"/>
              <a:t>Nutná podmínka pro vytvoření – vzájemný respekt členů týmu</a:t>
            </a:r>
          </a:p>
          <a:p>
            <a:pPr>
              <a:buSzTx/>
            </a:pPr>
            <a:r>
              <a:rPr lang="cs-CZ" altLang="cs-CZ" dirty="0"/>
              <a:t>Umožňuje vzájemnou podporu v týmu</a:t>
            </a:r>
          </a:p>
          <a:p>
            <a:pPr>
              <a:buSzTx/>
            </a:pPr>
            <a:r>
              <a:rPr lang="cs-CZ" altLang="cs-CZ" dirty="0"/>
              <a:t>Umožňuje uplatnit pravidlo: „Je dobré mluvit o tom, co jde špatně.“</a:t>
            </a:r>
          </a:p>
          <a:p>
            <a:pPr>
              <a:buSzTx/>
            </a:pPr>
            <a:r>
              <a:rPr lang="cs-CZ" altLang="cs-CZ" dirty="0"/>
              <a:t>Umožňuje předání klienta kolegovi</a:t>
            </a:r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1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Zpětná vazba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Poskytovat zpětnou vazbu ostatním</a:t>
            </a:r>
          </a:p>
          <a:p>
            <a:r>
              <a:rPr lang="cs-CZ" altLang="cs-CZ" dirty="0"/>
              <a:t>Být ochoten zpětnou vazbu přijmout</a:t>
            </a:r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2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Výměna informací a zkušeností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Tx/>
              <a:buFont typeface="Wingdings" pitchFamily="2" charset="2"/>
              <a:buChar char="§"/>
            </a:pPr>
            <a:r>
              <a:rPr lang="cs-CZ" altLang="cs-CZ" b="1" dirty="0"/>
              <a:t>Předávání informací</a:t>
            </a:r>
          </a:p>
          <a:p>
            <a:pPr lvl="1">
              <a:buSzTx/>
              <a:buFont typeface="Wingdings" pitchFamily="2" charset="2"/>
              <a:buChar char="§"/>
            </a:pPr>
            <a:r>
              <a:rPr lang="cs-CZ" altLang="cs-CZ" dirty="0"/>
              <a:t>Šetří čas a energii (není nutné vymýšlet už vymyšlené)</a:t>
            </a:r>
          </a:p>
          <a:p>
            <a:pPr lvl="1">
              <a:buSzTx/>
              <a:buFont typeface="Wingdings" pitchFamily="2" charset="2"/>
              <a:buChar char="§"/>
            </a:pPr>
            <a:r>
              <a:rPr lang="cs-CZ" altLang="cs-CZ" dirty="0"/>
              <a:t>Umožňuje zástupnost v týmu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cs-CZ" altLang="cs-CZ" b="1" dirty="0"/>
              <a:t>Aspekt sdílení</a:t>
            </a:r>
          </a:p>
          <a:p>
            <a:pPr lvl="1">
              <a:buSzTx/>
              <a:buFont typeface="Wingdings" pitchFamily="2" charset="2"/>
              <a:buChar char="§"/>
            </a:pPr>
            <a:r>
              <a:rPr lang="cs-CZ" altLang="cs-CZ" dirty="0"/>
              <a:t>Někdo v týmu už podobnou zkušenost má a nebo ho může potkat</a:t>
            </a:r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04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Braindtorming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Výhoda pohledu „</a:t>
            </a:r>
            <a:r>
              <a:rPr lang="cs-CZ" altLang="cs-CZ" dirty="0" smtClean="0"/>
              <a:t>zvenku“</a:t>
            </a:r>
          </a:p>
          <a:p>
            <a:r>
              <a:rPr lang="cs-CZ" altLang="cs-CZ" dirty="0" smtClean="0"/>
              <a:t>Ten</a:t>
            </a:r>
            <a:r>
              <a:rPr lang="cs-CZ" altLang="cs-CZ" dirty="0"/>
              <a:t>, kdo s klientem přímo nepracuje nebo ho nezná, může vidět problém jinak než ten, kdo je v něm uvízlý.</a:t>
            </a:r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85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Týmová multidisciplinární spolupráce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 b="1" dirty="0"/>
              <a:t>Výhody</a:t>
            </a:r>
          </a:p>
          <a:p>
            <a:r>
              <a:rPr lang="cs-CZ" altLang="cs-CZ" dirty="0"/>
              <a:t>Víc pohledů</a:t>
            </a:r>
          </a:p>
          <a:p>
            <a:r>
              <a:rPr lang="cs-CZ" altLang="cs-CZ" dirty="0"/>
              <a:t>Rychlejší a účinnější koordinace</a:t>
            </a:r>
          </a:p>
          <a:p>
            <a:r>
              <a:rPr lang="cs-CZ" altLang="cs-CZ" dirty="0"/>
              <a:t>Přehled o tom, co se děje</a:t>
            </a:r>
          </a:p>
          <a:p>
            <a:r>
              <a:rPr lang="cs-CZ" altLang="cs-CZ" dirty="0"/>
              <a:t>Komplexní přístup</a:t>
            </a:r>
          </a:p>
          <a:p>
            <a:r>
              <a:rPr lang="cs-CZ" altLang="cs-CZ" dirty="0"/>
              <a:t>Informace</a:t>
            </a:r>
          </a:p>
          <a:p>
            <a:endParaRPr lang="cs-CZ" altLang="cs-CZ" dirty="0" smtClean="0"/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57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Týmová multidisciplinární spolupráce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 b="1" dirty="0"/>
              <a:t>Bariéry</a:t>
            </a:r>
          </a:p>
          <a:p>
            <a:r>
              <a:rPr lang="cs-CZ" altLang="cs-CZ" dirty="0"/>
              <a:t>Rivalita odborníků</a:t>
            </a:r>
          </a:p>
          <a:p>
            <a:r>
              <a:rPr lang="cs-CZ" altLang="cs-CZ" dirty="0"/>
              <a:t>Odlišný přístup, různé cíle</a:t>
            </a:r>
          </a:p>
          <a:p>
            <a:r>
              <a:rPr lang="cs-CZ" altLang="cs-CZ" dirty="0"/>
              <a:t>Jiný jazyk, termíny</a:t>
            </a:r>
          </a:p>
          <a:p>
            <a:r>
              <a:rPr lang="cs-CZ" altLang="cs-CZ" dirty="0"/>
              <a:t>Nejasná odpovědnost</a:t>
            </a:r>
          </a:p>
          <a:p>
            <a:r>
              <a:rPr lang="cs-CZ" altLang="cs-CZ" dirty="0"/>
              <a:t>Odlišná legislativa</a:t>
            </a:r>
          </a:p>
          <a:p>
            <a:endParaRPr lang="cs-CZ" altLang="cs-CZ" dirty="0" smtClean="0"/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8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Týmová multidisciplinární spolupráce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hangingPunct="0">
              <a:spcBef>
                <a:spcPts val="700"/>
              </a:spcBef>
              <a:buClr>
                <a:schemeClr val="accent2"/>
              </a:buClr>
              <a:buSzPct val="60000"/>
              <a:buNone/>
              <a:defRPr/>
            </a:pPr>
            <a:r>
              <a:rPr lang="cs-CZ" b="1" dirty="0"/>
              <a:t>Překonávání bariér v case managementu</a:t>
            </a:r>
          </a:p>
          <a:p>
            <a:pPr eaLnBrk="0" hangingPunct="0">
              <a:spcBef>
                <a:spcPts val="700"/>
              </a:spcBef>
              <a:buSzPct val="60000"/>
              <a:defRPr/>
            </a:pPr>
            <a:r>
              <a:rPr lang="cs-CZ" dirty="0"/>
              <a:t>Respekt,</a:t>
            </a:r>
          </a:p>
          <a:p>
            <a:pPr eaLnBrk="0" hangingPunct="0">
              <a:spcBef>
                <a:spcPts val="700"/>
              </a:spcBef>
              <a:buSzPct val="60000"/>
              <a:defRPr/>
            </a:pPr>
            <a:r>
              <a:rPr lang="cs-CZ" dirty="0"/>
              <a:t>Komunikační dovednosti, diplomacie</a:t>
            </a:r>
          </a:p>
          <a:p>
            <a:pPr eaLnBrk="0" hangingPunct="0">
              <a:spcBef>
                <a:spcPts val="700"/>
              </a:spcBef>
              <a:buSzPct val="60000"/>
              <a:defRPr/>
            </a:pPr>
            <a:r>
              <a:rPr lang="cs-CZ" dirty="0"/>
              <a:t>Poznání jiných prostředí(stáže)</a:t>
            </a:r>
          </a:p>
          <a:p>
            <a:pPr eaLnBrk="0" hangingPunct="0">
              <a:spcBef>
                <a:spcPts val="700"/>
              </a:spcBef>
              <a:buSzPct val="60000"/>
              <a:defRPr/>
            </a:pPr>
            <a:r>
              <a:rPr lang="cs-CZ" dirty="0"/>
              <a:t>Důraz na koordinaci spíš než řízení</a:t>
            </a:r>
          </a:p>
          <a:p>
            <a:endParaRPr lang="cs-CZ" altLang="cs-CZ" dirty="0" smtClean="0"/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50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Vymezení území: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686800" cy="4857403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ORP Valašské Meziříčí = DSO Mikroregion Valašskomeziříčsko-</a:t>
            </a:r>
            <a:r>
              <a:rPr lang="cs-CZ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Kelečsko</a:t>
            </a:r>
            <a:endParaRPr lang="cs-CZ" sz="20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30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tvoří sociální síť klienta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SzTx/>
            </a:pPr>
            <a:r>
              <a:rPr lang="cs-CZ" altLang="cs-CZ" sz="2500" dirty="0">
                <a:latin typeface="Calibri" pitchFamily="34" charset="0"/>
                <a:cs typeface="Calibri" pitchFamily="34" charset="0"/>
              </a:rPr>
              <a:t>rodina a příbuzní</a:t>
            </a:r>
          </a:p>
          <a:p>
            <a:pPr>
              <a:lnSpc>
                <a:spcPct val="90000"/>
              </a:lnSpc>
              <a:buSzTx/>
            </a:pPr>
            <a:r>
              <a:rPr lang="cs-CZ" altLang="cs-CZ" sz="2500" dirty="0">
                <a:latin typeface="Calibri" pitchFamily="34" charset="0"/>
                <a:cs typeface="Calibri" pitchFamily="34" charset="0"/>
              </a:rPr>
              <a:t>přátelé</a:t>
            </a:r>
          </a:p>
          <a:p>
            <a:pPr>
              <a:lnSpc>
                <a:spcPct val="90000"/>
              </a:lnSpc>
              <a:buSzTx/>
            </a:pPr>
            <a:r>
              <a:rPr lang="cs-CZ" altLang="cs-CZ" sz="2500" dirty="0">
                <a:latin typeface="Calibri" pitchFamily="34" charset="0"/>
                <a:cs typeface="Calibri" pitchFamily="34" charset="0"/>
              </a:rPr>
              <a:t>sousedi</a:t>
            </a:r>
          </a:p>
          <a:p>
            <a:pPr>
              <a:lnSpc>
                <a:spcPct val="90000"/>
              </a:lnSpc>
              <a:buSzTx/>
            </a:pPr>
            <a:r>
              <a:rPr lang="cs-CZ" altLang="cs-CZ" sz="2500" dirty="0">
                <a:latin typeface="Calibri" pitchFamily="34" charset="0"/>
                <a:cs typeface="Calibri" pitchFamily="34" charset="0"/>
              </a:rPr>
              <a:t>lidé z blízkého okolí</a:t>
            </a:r>
          </a:p>
          <a:p>
            <a:pPr>
              <a:lnSpc>
                <a:spcPct val="90000"/>
              </a:lnSpc>
              <a:buSzTx/>
            </a:pPr>
            <a:r>
              <a:rPr lang="cs-CZ" altLang="cs-CZ" sz="2500" dirty="0">
                <a:latin typeface="Calibri" pitchFamily="34" charset="0"/>
                <a:cs typeface="Calibri" pitchFamily="34" charset="0"/>
              </a:rPr>
              <a:t>obchody a firmy, které klient pravidelně navštěvuje</a:t>
            </a:r>
          </a:p>
          <a:p>
            <a:pPr>
              <a:lnSpc>
                <a:spcPct val="90000"/>
              </a:lnSpc>
              <a:buSzTx/>
            </a:pPr>
            <a:r>
              <a:rPr lang="cs-CZ" altLang="cs-CZ" sz="2500" dirty="0">
                <a:latin typeface="Calibri" pitchFamily="34" charset="0"/>
                <a:cs typeface="Calibri" pitchFamily="34" charset="0"/>
              </a:rPr>
              <a:t>sportovní kluby, zájmová sdružení</a:t>
            </a:r>
          </a:p>
          <a:p>
            <a:pPr>
              <a:lnSpc>
                <a:spcPct val="90000"/>
              </a:lnSpc>
              <a:buSzTx/>
            </a:pPr>
            <a:r>
              <a:rPr lang="cs-CZ" altLang="cs-CZ" sz="2500" dirty="0">
                <a:latin typeface="Calibri" pitchFamily="34" charset="0"/>
                <a:cs typeface="Calibri" pitchFamily="34" charset="0"/>
              </a:rPr>
              <a:t>zaměstnavatelé</a:t>
            </a:r>
          </a:p>
          <a:p>
            <a:pPr>
              <a:lnSpc>
                <a:spcPct val="90000"/>
              </a:lnSpc>
              <a:buSzTx/>
            </a:pPr>
            <a:r>
              <a:rPr lang="cs-CZ" altLang="cs-CZ" sz="2500" dirty="0">
                <a:latin typeface="Calibri" pitchFamily="34" charset="0"/>
                <a:cs typeface="Calibri" pitchFamily="34" charset="0"/>
              </a:rPr>
              <a:t>služby, které klient využívá: (např.)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sz="1700" dirty="0">
                <a:latin typeface="Calibri" pitchFamily="34" charset="0"/>
                <a:cs typeface="Calibri" pitchFamily="34" charset="0"/>
              </a:rPr>
              <a:t>lékařské služby (OL, PA, nemocnice, Psychiatrická léčebna)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sz="1700" dirty="0">
                <a:latin typeface="Calibri" pitchFamily="34" charset="0"/>
                <a:cs typeface="Calibri" pitchFamily="34" charset="0"/>
              </a:rPr>
              <a:t>pečovatelská služba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sz="1700" dirty="0">
                <a:latin typeface="Calibri" pitchFamily="34" charset="0"/>
                <a:cs typeface="Calibri" pitchFamily="34" charset="0"/>
              </a:rPr>
              <a:t>jídelny pro důchodce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sz="1700" dirty="0">
                <a:latin typeface="Calibri" pitchFamily="34" charset="0"/>
                <a:cs typeface="Calibri" pitchFamily="34" charset="0"/>
              </a:rPr>
              <a:t>úřady</a:t>
            </a:r>
          </a:p>
          <a:p>
            <a:endParaRPr lang="cs-CZ" altLang="cs-CZ" dirty="0" smtClean="0"/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02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Význam přirozených zdrojů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Tx/>
            </a:pPr>
            <a:r>
              <a:rPr lang="cs-CZ" altLang="cs-CZ" sz="2100" dirty="0">
                <a:latin typeface="Calibri" pitchFamily="34" charset="0"/>
                <a:cs typeface="Calibri" pitchFamily="34" charset="0"/>
              </a:rPr>
              <a:t>pokud může  nějakou potřebu klienta zabezpečit jeho komunita, je to </a:t>
            </a:r>
            <a:r>
              <a:rPr lang="cs-CZ" altLang="cs-CZ" sz="2100" dirty="0" smtClean="0">
                <a:latin typeface="Calibri" pitchFamily="34" charset="0"/>
                <a:cs typeface="Calibri" pitchFamily="34" charset="0"/>
              </a:rPr>
              <a:t>vždy: </a:t>
            </a:r>
          </a:p>
          <a:p>
            <a:pPr marL="0" indent="0">
              <a:buSzTx/>
              <a:buNone/>
            </a:pPr>
            <a:r>
              <a:rPr lang="cs-CZ" altLang="cs-CZ" sz="2000" b="1" dirty="0" smtClean="0">
                <a:latin typeface="Calibri" pitchFamily="34" charset="0"/>
                <a:cs typeface="Calibri" pitchFamily="34" charset="0"/>
              </a:rPr>
              <a:t>      Lepší </a:t>
            </a:r>
            <a:endParaRPr lang="cs-CZ" altLang="cs-CZ" sz="2000" b="1" dirty="0">
              <a:latin typeface="Calibri" pitchFamily="34" charset="0"/>
              <a:cs typeface="Calibri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700" dirty="0">
                <a:latin typeface="Calibri" pitchFamily="34" charset="0"/>
                <a:cs typeface="Calibri" pitchFamily="34" charset="0"/>
              </a:rPr>
              <a:t>Jde o to, že klient vystupuje z role klienta – tedy když mu pomáhá soused tak je sousedem a ne klientem. Tato strategie vychází z předpokladu, že mít pouze roli pacienta/klienta je nevýhodné a že naopak mít více rolí pomáhá v sociálním zotavení z </a:t>
            </a:r>
            <a:r>
              <a:rPr lang="cs-CZ" altLang="cs-CZ" sz="1700" dirty="0" smtClean="0">
                <a:latin typeface="Calibri" pitchFamily="34" charset="0"/>
                <a:cs typeface="Calibri" pitchFamily="34" charset="0"/>
              </a:rPr>
              <a:t>nemoci.</a:t>
            </a:r>
            <a:endParaRPr lang="cs-CZ" altLang="cs-CZ" sz="2000" dirty="0">
              <a:latin typeface="Calibri" pitchFamily="34" charset="0"/>
              <a:cs typeface="Calibri" pitchFamily="34" charset="0"/>
            </a:endParaRPr>
          </a:p>
          <a:p>
            <a:pPr marL="457200" lvl="1" indent="0">
              <a:buNone/>
            </a:pPr>
            <a:r>
              <a:rPr lang="cs-CZ" altLang="cs-CZ" sz="2000" b="1" dirty="0" smtClean="0">
                <a:latin typeface="Calibri" pitchFamily="34" charset="0"/>
                <a:cs typeface="Calibri" pitchFamily="34" charset="0"/>
              </a:rPr>
              <a:t>Levnější</a:t>
            </a:r>
            <a:endParaRPr lang="cs-CZ" altLang="cs-CZ" sz="2000" b="1" dirty="0">
              <a:latin typeface="Calibri" pitchFamily="34" charset="0"/>
              <a:cs typeface="Calibri" pitchFamily="34" charset="0"/>
            </a:endParaRPr>
          </a:p>
          <a:p>
            <a:pPr>
              <a:buSzTx/>
            </a:pPr>
            <a:r>
              <a:rPr lang="cs-CZ" altLang="cs-CZ" sz="2100" dirty="0">
                <a:latin typeface="Calibri" pitchFamily="34" charset="0"/>
                <a:cs typeface="Calibri" pitchFamily="34" charset="0"/>
              </a:rPr>
              <a:t>Case </a:t>
            </a:r>
            <a:r>
              <a:rPr lang="cs-CZ" altLang="cs-CZ" sz="2100" dirty="0" err="1">
                <a:latin typeface="Calibri" pitchFamily="34" charset="0"/>
                <a:cs typeface="Calibri" pitchFamily="34" charset="0"/>
              </a:rPr>
              <a:t>manager</a:t>
            </a:r>
            <a:r>
              <a:rPr lang="cs-CZ" altLang="cs-CZ" sz="2100" dirty="0">
                <a:latin typeface="Calibri" pitchFamily="34" charset="0"/>
                <a:cs typeface="Calibri" pitchFamily="34" charset="0"/>
              </a:rPr>
              <a:t> by měl být mostem, po kterém klient v ideálním případě přejde do své komunity a službu case </a:t>
            </a:r>
            <a:r>
              <a:rPr lang="cs-CZ" altLang="cs-CZ" sz="2100" dirty="0" err="1">
                <a:latin typeface="Calibri" pitchFamily="34" charset="0"/>
                <a:cs typeface="Calibri" pitchFamily="34" charset="0"/>
              </a:rPr>
              <a:t>managera</a:t>
            </a:r>
            <a:r>
              <a:rPr lang="cs-CZ" altLang="cs-CZ" sz="2100" dirty="0">
                <a:latin typeface="Calibri" pitchFamily="34" charset="0"/>
                <a:cs typeface="Calibri" pitchFamily="34" charset="0"/>
              </a:rPr>
              <a:t> už nepotřebuje. </a:t>
            </a:r>
          </a:p>
          <a:p>
            <a:pPr lvl="1">
              <a:buSzTx/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Calibri" pitchFamily="34" charset="0"/>
                <a:cs typeface="Calibri" pitchFamily="34" charset="0"/>
              </a:rPr>
              <a:t>Tato představa je u mnoha klientů málo reálná – potřebují dlouhodobou intenzivní podporu, aby mohli žít v prostředí podle své volby. Ale jde o snahu vidět profesionální služby jako řešení, které nemusí být trvalé a nenahraditelné.</a:t>
            </a:r>
          </a:p>
          <a:p>
            <a:endParaRPr lang="cs-CZ" altLang="cs-CZ" dirty="0" smtClean="0"/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10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dirty="0" smtClean="0"/>
          </a:p>
          <a:p>
            <a:pPr marL="0" indent="0">
              <a:buNone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Kontakt:</a:t>
            </a:r>
          </a:p>
          <a:p>
            <a:pPr marL="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Šárka Dořičáková</a:t>
            </a:r>
          </a:p>
          <a:p>
            <a:pPr marL="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arka.doricakova@seznam.cz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Tel: 608 178 857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68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 management (případové vedení)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omplexní koordinovaná péče v sociální práci  a v českých podmínkách klíčovým nástrojem pro síťování na lokální úrovni.  </a:t>
            </a:r>
          </a:p>
          <a:p>
            <a:pPr marL="0" indent="0">
              <a:buNone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Principy: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ouběžné řešení klientových problémů,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rovázení klienta sítí služeb a spolupráce – mezi organizacemi navzájem a mezi klientem a pracovníkem</a:t>
            </a:r>
          </a:p>
        </p:txBody>
      </p:sp>
    </p:spTree>
    <p:extLst>
      <p:ext uri="{BB962C8B-B14F-4D97-AF65-F5344CB8AC3E}">
        <p14:creationId xmlns:p14="http://schemas.microsoft.com/office/powerpoint/2010/main" val="38371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Definice case managementu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/>
              <a:t>Metoda práce s těmito znaky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Podpora je šitá individuálně na míru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Zaměření na zdravé stránky klienta více než na psychopatologii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Flexibilita: dlouhodobost, práce v terénu, intenzita dle potřeb klienta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Intervence jsou založeny na klientově rozhodnutí a souhlasu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Asertivita: součástí metody je kontaktovat i „obtížné“ klienty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Zapojování sociálního okolí klienta, hledání vhodných zdrojů, automaticky nepreferuje standardní služby.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Multidisciplinární přístup</a:t>
            </a:r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0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Definice case managementu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dirty="0"/>
              <a:t>Case </a:t>
            </a:r>
            <a:r>
              <a:rPr lang="cs-CZ" b="1" dirty="0" err="1"/>
              <a:t>managementová</a:t>
            </a:r>
            <a:r>
              <a:rPr lang="cs-CZ" b="1" dirty="0"/>
              <a:t> služba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Obvykle multidisciplinární terénní tým vyčleněných pracovníků, kteří pracují metodou case managementu v konkrétním regionu pro konkrétní cílovou skupinu.</a:t>
            </a:r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47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Průběh case </a:t>
            </a:r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86000" y="1676400"/>
            <a:ext cx="4267200" cy="43434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791200" y="4953000"/>
            <a:ext cx="2057400" cy="847725"/>
          </a:xfrm>
          <a:prstGeom prst="rect">
            <a:avLst/>
          </a:prstGeom>
          <a:solidFill>
            <a:schemeClr val="tx2">
              <a:lumMod val="20000"/>
              <a:lumOff val="80000"/>
              <a:alpha val="50195"/>
            </a:schemeClr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dirty="0"/>
              <a:t>Realizace</a:t>
            </a:r>
          </a:p>
          <a:p>
            <a:pPr algn="ctr" eaLnBrk="1" hangingPunct="1"/>
            <a:r>
              <a:rPr lang="cs-CZ" altLang="cs-CZ" dirty="0"/>
              <a:t>plánu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6538913" y="373380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14400" y="4953000"/>
            <a:ext cx="2133600" cy="787400"/>
          </a:xfrm>
          <a:prstGeom prst="rect">
            <a:avLst/>
          </a:prstGeom>
          <a:solidFill>
            <a:schemeClr val="tx2">
              <a:lumMod val="20000"/>
              <a:lumOff val="80000"/>
              <a:alpha val="50195"/>
            </a:schemeClr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dirty="0"/>
              <a:t>Zpětné</a:t>
            </a:r>
          </a:p>
          <a:p>
            <a:pPr algn="ctr" eaLnBrk="1" hangingPunct="1"/>
            <a:r>
              <a:rPr lang="cs-CZ" altLang="cs-CZ" sz="2000" dirty="0"/>
              <a:t>vyhodnocování</a:t>
            </a: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rot="5400000">
            <a:off x="4381500" y="581025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838200" y="1828800"/>
            <a:ext cx="2057400" cy="847725"/>
          </a:xfrm>
          <a:prstGeom prst="rect">
            <a:avLst/>
          </a:prstGeom>
          <a:solidFill>
            <a:schemeClr val="tx2">
              <a:lumMod val="20000"/>
              <a:lumOff val="80000"/>
              <a:alpha val="50195"/>
            </a:schemeClr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dirty="0"/>
              <a:t>Hodnocení potřeb klienta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rot="10800000">
            <a:off x="2286000" y="358140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943600" y="2057400"/>
            <a:ext cx="2057400" cy="847725"/>
          </a:xfrm>
          <a:prstGeom prst="rect">
            <a:avLst/>
          </a:prstGeom>
          <a:solidFill>
            <a:schemeClr val="tx2">
              <a:lumMod val="20000"/>
              <a:lumOff val="80000"/>
              <a:alpha val="50195"/>
            </a:schemeClr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/>
              <a:t>Plán</a:t>
            </a:r>
          </a:p>
          <a:p>
            <a:pPr algn="ctr" eaLnBrk="1" hangingPunct="1"/>
            <a:endParaRPr lang="cs-CZ" altLang="cs-CZ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rot="16200000">
            <a:off x="4457700" y="148590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124200" y="3348038"/>
            <a:ext cx="2386013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4800" b="1"/>
              <a:t>KLIENT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04056" y="6065966"/>
            <a:ext cx="8244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/>
              <a:t>Průběh práce se podstatně neliší od metody psychosociální rehabilitace nebo ošetřovatelského procesu. Důraz je kladen na spolupráci se sociálním okolím </a:t>
            </a:r>
            <a:r>
              <a:rPr lang="cs-CZ" altLang="cs-CZ" dirty="0" smtClean="0"/>
              <a:t>klienta.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03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 autoUpdateAnimBg="0"/>
      <p:bldP spid="6" grpId="0" animBg="1"/>
      <p:bldP spid="7" grpId="0" animBg="1" autoUpdateAnimBg="0"/>
      <p:bldP spid="8" grpId="0" animBg="1"/>
      <p:bldP spid="9" grpId="0" animBg="1" autoUpdateAnimBg="0"/>
      <p:bldP spid="10" grpId="0" animBg="1"/>
      <p:bldP spid="11" grpId="0" animBg="1" autoUpdateAnimBg="0"/>
      <p:bldP spid="12" grpId="0" animBg="1"/>
      <p:bldP spid="1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Příbuzné pojmy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cs-CZ" b="1" dirty="0" err="1"/>
              <a:t>Multidisciplinarita</a:t>
            </a:r>
            <a:endParaRPr lang="cs-CZ" b="1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Je důležitým rysem CM ale jestliže se někde vyskytuje nemusí se jednat o CM!</a:t>
            </a:r>
          </a:p>
          <a:p>
            <a:pPr>
              <a:defRPr/>
            </a:pPr>
            <a:r>
              <a:rPr lang="cs-CZ" b="1" dirty="0"/>
              <a:t>Případová konference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Jednorázové setkání odborníků z různých pracovišť za účelem vytvoření plánu dalšího postupu. Doporučuje se ve službách péče o rodinu a mládež. V case managementu je větší důraz na zapojování přirozených zdrojů a na dlouhodobou podporu.</a:t>
            </a:r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17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cs-CZ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Ten, kdo pracuje metodou case managementu a je členem CM týmu</a:t>
            </a:r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36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cs-CZ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dovednosti a znalosti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odpovídající vzdělání, odborná průprava v oblasti CM </a:t>
            </a:r>
          </a:p>
          <a:p>
            <a:r>
              <a:rPr lang="cs-CZ" dirty="0" smtClean="0"/>
              <a:t>komunikační schopnosti </a:t>
            </a:r>
          </a:p>
          <a:p>
            <a:r>
              <a:rPr lang="cs-CZ" dirty="0" smtClean="0"/>
              <a:t>organizační schopnosti</a:t>
            </a:r>
          </a:p>
          <a:p>
            <a:r>
              <a:rPr lang="cs-CZ" dirty="0" smtClean="0"/>
              <a:t>aktivita</a:t>
            </a:r>
          </a:p>
          <a:p>
            <a:r>
              <a:rPr lang="cs-CZ" dirty="0" smtClean="0"/>
              <a:t>přirozená autorita</a:t>
            </a:r>
          </a:p>
          <a:p>
            <a:r>
              <a:rPr lang="cs-CZ" dirty="0" smtClean="0"/>
              <a:t>znalost lokality a schopnost navazovat a udržovat kontakty </a:t>
            </a:r>
          </a:p>
          <a:p>
            <a:r>
              <a:rPr lang="cs-CZ" dirty="0" smtClean="0"/>
              <a:t>schopnost pochopit a </a:t>
            </a:r>
            <a:r>
              <a:rPr lang="cs-CZ" dirty="0"/>
              <a:t>uceleně řešit situaci klienta 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09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782</Words>
  <Application>Microsoft Office PowerPoint</Application>
  <PresentationFormat>Předvádění na obrazovce (4:3)</PresentationFormat>
  <Paragraphs>162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   CASE MANAGEMENT  Prohloubení kvality a účinnosti plánování sociálních služeb v mikroregionu Valašskomeziříčsko-Kelečsko  Mgr. Šárka Dořičáková, Ph.D. </vt:lpstr>
      <vt:lpstr>Vymezení území:</vt:lpstr>
      <vt:lpstr>Case management (případové vedení)</vt:lpstr>
      <vt:lpstr>Definice case managementu</vt:lpstr>
      <vt:lpstr>Definice case managementu</vt:lpstr>
      <vt:lpstr>Průběh case managementu</vt:lpstr>
      <vt:lpstr>Příbuzné pojmy</vt:lpstr>
      <vt:lpstr>Case manager</vt:lpstr>
      <vt:lpstr>Case manager: dovednosti a znalosti</vt:lpstr>
      <vt:lpstr>Case manager: dovednosti a znalosti</vt:lpstr>
      <vt:lpstr>Prezentace aplikace PowerPoint</vt:lpstr>
      <vt:lpstr>Výhody týmu</vt:lpstr>
      <vt:lpstr>Bezpečné prostředí</vt:lpstr>
      <vt:lpstr>Zpětná vazba</vt:lpstr>
      <vt:lpstr>Výměna informací a zkušeností</vt:lpstr>
      <vt:lpstr>Braindtorming</vt:lpstr>
      <vt:lpstr>Týmová multidisciplinární spolupráce</vt:lpstr>
      <vt:lpstr>Týmová multidisciplinární spolupráce</vt:lpstr>
      <vt:lpstr>Týmová multidisciplinární spolupráce</vt:lpstr>
      <vt:lpstr>Co tvoří sociální síť klienta</vt:lpstr>
      <vt:lpstr>Význam přirozených zdrojů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Šárka Dořičáková</cp:lastModifiedBy>
  <cp:revision>22</cp:revision>
  <dcterms:created xsi:type="dcterms:W3CDTF">2015-05-26T11:30:55Z</dcterms:created>
  <dcterms:modified xsi:type="dcterms:W3CDTF">2020-10-19T18:17:21Z</dcterms:modified>
</cp:coreProperties>
</file>