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256" r:id="rId2"/>
    <p:sldId id="271" r:id="rId3"/>
    <p:sldId id="320" r:id="rId4"/>
    <p:sldId id="267" r:id="rId5"/>
    <p:sldId id="272" r:id="rId6"/>
    <p:sldId id="296" r:id="rId7"/>
    <p:sldId id="281" r:id="rId8"/>
    <p:sldId id="297" r:id="rId9"/>
    <p:sldId id="298" r:id="rId10"/>
    <p:sldId id="280" r:id="rId11"/>
    <p:sldId id="295" r:id="rId12"/>
    <p:sldId id="282" r:id="rId13"/>
    <p:sldId id="283" r:id="rId14"/>
    <p:sldId id="284" r:id="rId15"/>
    <p:sldId id="269" r:id="rId16"/>
    <p:sldId id="285" r:id="rId17"/>
    <p:sldId id="286" r:id="rId18"/>
    <p:sldId id="289" r:id="rId19"/>
    <p:sldId id="288" r:id="rId20"/>
    <p:sldId id="290" r:id="rId21"/>
    <p:sldId id="291" r:id="rId22"/>
    <p:sldId id="287" r:id="rId23"/>
    <p:sldId id="292" r:id="rId24"/>
    <p:sldId id="293" r:id="rId25"/>
    <p:sldId id="294" r:id="rId26"/>
    <p:sldId id="311" r:id="rId27"/>
    <p:sldId id="303" r:id="rId28"/>
    <p:sldId id="312" r:id="rId29"/>
    <p:sldId id="304" r:id="rId30"/>
    <p:sldId id="316" r:id="rId31"/>
    <p:sldId id="313" r:id="rId32"/>
    <p:sldId id="299" r:id="rId33"/>
    <p:sldId id="305" r:id="rId34"/>
    <p:sldId id="302" r:id="rId35"/>
    <p:sldId id="317" r:id="rId36"/>
    <p:sldId id="314" r:id="rId37"/>
    <p:sldId id="301" r:id="rId38"/>
    <p:sldId id="306" r:id="rId39"/>
    <p:sldId id="307" r:id="rId40"/>
    <p:sldId id="318" r:id="rId41"/>
    <p:sldId id="315" r:id="rId42"/>
    <p:sldId id="309" r:id="rId43"/>
    <p:sldId id="308" r:id="rId44"/>
    <p:sldId id="310" r:id="rId45"/>
    <p:sldId id="319" r:id="rId46"/>
    <p:sldId id="321" r:id="rId47"/>
    <p:sldId id="322" r:id="rId48"/>
    <p:sldId id="323" r:id="rId49"/>
    <p:sldId id="324" r:id="rId50"/>
    <p:sldId id="327" r:id="rId51"/>
    <p:sldId id="332" r:id="rId52"/>
    <p:sldId id="325" r:id="rId53"/>
    <p:sldId id="326" r:id="rId54"/>
    <p:sldId id="328" r:id="rId55"/>
    <p:sldId id="329" r:id="rId56"/>
    <p:sldId id="333" r:id="rId57"/>
    <p:sldId id="334" r:id="rId58"/>
    <p:sldId id="330" r:id="rId59"/>
    <p:sldId id="335" r:id="rId60"/>
    <p:sldId id="336" r:id="rId61"/>
    <p:sldId id="338" r:id="rId62"/>
    <p:sldId id="339" r:id="rId63"/>
    <p:sldId id="337" r:id="rId64"/>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8B758B-E395-4CD3-93C2-F8F13CF73148}" type="datetimeFigureOut">
              <a:rPr lang="cs-CZ" smtClean="0"/>
              <a:t>31.03.2021</a:t>
            </a:fld>
            <a:endParaRPr lang="cs-CZ"/>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82DCDA-D5BB-4DE4-AC4D-1ABDE6316DF0}" type="slidenum">
              <a:rPr lang="cs-CZ" smtClean="0"/>
              <a:t>‹#›</a:t>
            </a:fld>
            <a:endParaRPr lang="cs-CZ"/>
          </a:p>
        </p:txBody>
      </p:sp>
    </p:spTree>
    <p:extLst>
      <p:ext uri="{BB962C8B-B14F-4D97-AF65-F5344CB8AC3E}">
        <p14:creationId xmlns:p14="http://schemas.microsoft.com/office/powerpoint/2010/main" val="2972296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Klepnutím lze upravit styl předlohy podnadpisů.</a:t>
            </a:r>
          </a:p>
        </p:txBody>
      </p:sp>
      <p:sp>
        <p:nvSpPr>
          <p:cNvPr id="4" name="Zástupný symbol pro datum 3"/>
          <p:cNvSpPr>
            <a:spLocks noGrp="1"/>
          </p:cNvSpPr>
          <p:nvPr>
            <p:ph type="dt" sz="half" idx="10"/>
          </p:nvPr>
        </p:nvSpPr>
        <p:spPr/>
        <p:txBody>
          <a:bodyPr/>
          <a:lstStyle/>
          <a:p>
            <a:fld id="{95EC1D4A-A796-47C3-A63E-CE236FB377E2}" type="datetimeFigureOut">
              <a:rPr lang="cs-CZ" smtClean="0"/>
              <a:t>31.03.2021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95EC1D4A-A796-47C3-A63E-CE236FB377E2}" type="datetimeFigureOut">
              <a:rPr lang="cs-CZ" smtClean="0"/>
              <a:t>31.03.2021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95EC1D4A-A796-47C3-A63E-CE236FB377E2}" type="datetimeFigureOut">
              <a:rPr lang="cs-CZ" smtClean="0"/>
              <a:t>31.03.2021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95EC1D4A-A796-47C3-A63E-CE236FB377E2}" type="datetimeFigureOut">
              <a:rPr lang="cs-CZ" smtClean="0"/>
              <a:t>31.03.2021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Klepnutím lze upravit styly předlohy textu.</a:t>
            </a:r>
          </a:p>
        </p:txBody>
      </p:sp>
      <p:sp>
        <p:nvSpPr>
          <p:cNvPr id="4" name="Zástupný symbol pro datum 3"/>
          <p:cNvSpPr>
            <a:spLocks noGrp="1"/>
          </p:cNvSpPr>
          <p:nvPr>
            <p:ph type="dt" sz="half" idx="10"/>
          </p:nvPr>
        </p:nvSpPr>
        <p:spPr/>
        <p:txBody>
          <a:bodyPr/>
          <a:lstStyle/>
          <a:p>
            <a:fld id="{95EC1D4A-A796-47C3-A63E-CE236FB377E2}" type="datetimeFigureOut">
              <a:rPr lang="cs-CZ" smtClean="0"/>
              <a:t>31.03.2021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95EC1D4A-A796-47C3-A63E-CE236FB377E2}" type="datetimeFigureOut">
              <a:rPr lang="cs-CZ" smtClean="0"/>
              <a:t>31.03.2021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95EC1D4A-A796-47C3-A63E-CE236FB377E2}" type="datetimeFigureOut">
              <a:rPr lang="cs-CZ" smtClean="0"/>
              <a:t>31.03.2021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datum 2"/>
          <p:cNvSpPr>
            <a:spLocks noGrp="1"/>
          </p:cNvSpPr>
          <p:nvPr>
            <p:ph type="dt" sz="half" idx="10"/>
          </p:nvPr>
        </p:nvSpPr>
        <p:spPr/>
        <p:txBody>
          <a:bodyPr/>
          <a:lstStyle/>
          <a:p>
            <a:fld id="{95EC1D4A-A796-47C3-A63E-CE236FB377E2}" type="datetimeFigureOut">
              <a:rPr lang="cs-CZ" smtClean="0"/>
              <a:t>31.03.2021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5EC1D4A-A796-47C3-A63E-CE236FB377E2}" type="datetimeFigureOut">
              <a:rPr lang="cs-CZ" smtClean="0"/>
              <a:t>31.03.2021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95EC1D4A-A796-47C3-A63E-CE236FB377E2}" type="datetimeFigureOut">
              <a:rPr lang="cs-CZ" smtClean="0"/>
              <a:t>31.03.2021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95EC1D4A-A796-47C3-A63E-CE236FB377E2}" type="datetimeFigureOut">
              <a:rPr lang="cs-CZ" smtClean="0"/>
              <a:t>31.03.2021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Klepnutím lze upravit styl předlohy nadpisů.</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EC1D4A-A796-47C3-A63E-CE236FB377E2}" type="datetimeFigureOut">
              <a:rPr lang="cs-CZ" smtClean="0"/>
              <a:t>31.03.2021</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57A5DF-1266-40EA-9282-1E66B9DE06C0}"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iregistr.mpsv.cz/socreg/vitejte.fw.do;jsessionid=DF0387E377A620B75AD3ABB3FAA41903.node1?SUBSESSION_ID=1614940121706_1"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socialnisluzbyzk.cz/"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socialnisluzbyzk.cz/" TargetMode="External"/><Relationship Id="rId2" Type="http://schemas.openxmlformats.org/officeDocument/2006/relationships/hyperlink" Target="http://iregistr.mpsv.cz/socreg/vitejte.fw.do;jsessionid=1EDA60BB9F0A70CAE4F2CB9B55B9A355.node1?SUBSESSION_ID=1615135533626_1"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socialnisluzbyzk.cz/" TargetMode="External"/><Relationship Id="rId2" Type="http://schemas.openxmlformats.org/officeDocument/2006/relationships/hyperlink" Target="http://iregistr.mpsv.cz/socreg/vitejte.fw.do;jsessionid=1EDA60BB9F0A70CAE4F2CB9B55B9A355.node1?SUBSESSION_ID=1615135533626_1"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socialnisluzbyzk.cz/" TargetMode="External"/><Relationship Id="rId2" Type="http://schemas.openxmlformats.org/officeDocument/2006/relationships/hyperlink" Target="http://iregistr.mpsv.cz/socreg/vitejte.fw.do;jsessionid=1EDA60BB9F0A70CAE4F2CB9B55B9A355.node1?SUBSESSION_ID=1615135533626_1"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socialnisluzbyzk.cz/" TargetMode="External"/><Relationship Id="rId2" Type="http://schemas.openxmlformats.org/officeDocument/2006/relationships/hyperlink" Target="http://iregistr.mpsv.cz/socreg/vitejte.fw.do;jsessionid=1EDA60BB9F0A70CAE4F2CB9B55B9A355.node1?SUBSESSION_ID=1615135533626_1"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PUBLICITA\VIZUÁLNÍ_IDENTITA\loga\OPZ\logo_OPZ_barevn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4436" y="473243"/>
            <a:ext cx="5191125" cy="1076325"/>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ctrTitle"/>
          </p:nvPr>
        </p:nvSpPr>
        <p:spPr/>
        <p:txBody>
          <a:bodyPr>
            <a:normAutofit fontScale="90000"/>
          </a:bodyPr>
          <a:lstStyle/>
          <a:p>
            <a:r>
              <a:rPr lang="cs-CZ" b="1" dirty="0">
                <a:solidFill>
                  <a:schemeClr val="tx2">
                    <a:lumMod val="75000"/>
                  </a:schemeClr>
                </a:solidFill>
                <a:latin typeface="Arial" panose="020B0604020202020204" pitchFamily="34" charset="0"/>
                <a:cs typeface="Arial" panose="020B0604020202020204" pitchFamily="34" charset="0"/>
              </a:rPr>
              <a:t>Název projektu:</a:t>
            </a:r>
            <a:br>
              <a:rPr lang="cs-CZ" b="1" dirty="0">
                <a:solidFill>
                  <a:schemeClr val="tx2">
                    <a:lumMod val="75000"/>
                  </a:schemeClr>
                </a:solidFill>
                <a:latin typeface="Arial" panose="020B0604020202020204" pitchFamily="34" charset="0"/>
                <a:cs typeface="Arial" panose="020B0604020202020204" pitchFamily="34" charset="0"/>
              </a:rPr>
            </a:br>
            <a:r>
              <a:rPr lang="cs-CZ" sz="3100" b="1" dirty="0">
                <a:solidFill>
                  <a:schemeClr val="tx2">
                    <a:lumMod val="75000"/>
                  </a:schemeClr>
                </a:solidFill>
                <a:latin typeface="Arial" panose="020B0604020202020204" pitchFamily="34" charset="0"/>
                <a:cs typeface="Arial" panose="020B0604020202020204" pitchFamily="34" charset="0"/>
              </a:rPr>
              <a:t>Prohloubení kvality a účinnosti plánování sociálních služeb v mikroregionu Valašskomeziříčsko-</a:t>
            </a:r>
            <a:r>
              <a:rPr lang="cs-CZ" sz="3100" b="1" dirty="0" err="1">
                <a:solidFill>
                  <a:schemeClr val="tx2">
                    <a:lumMod val="75000"/>
                  </a:schemeClr>
                </a:solidFill>
                <a:latin typeface="Arial" panose="020B0604020202020204" pitchFamily="34" charset="0"/>
                <a:cs typeface="Arial" panose="020B0604020202020204" pitchFamily="34" charset="0"/>
              </a:rPr>
              <a:t>Kelečsko</a:t>
            </a:r>
            <a:endParaRPr lang="cs-CZ" sz="3100" b="1" dirty="0">
              <a:solidFill>
                <a:schemeClr val="tx2">
                  <a:lumMod val="75000"/>
                </a:schemeClr>
              </a:solidFill>
              <a:latin typeface="Arial" panose="020B0604020202020204" pitchFamily="34" charset="0"/>
              <a:cs typeface="Arial" panose="020B0604020202020204" pitchFamily="34" charset="0"/>
            </a:endParaRPr>
          </a:p>
        </p:txBody>
      </p:sp>
      <p:sp>
        <p:nvSpPr>
          <p:cNvPr id="3" name="Podnadpis 2"/>
          <p:cNvSpPr>
            <a:spLocks noGrp="1"/>
          </p:cNvSpPr>
          <p:nvPr>
            <p:ph type="subTitle" idx="1"/>
          </p:nvPr>
        </p:nvSpPr>
        <p:spPr>
          <a:xfrm>
            <a:off x="323528" y="4174232"/>
            <a:ext cx="8496944" cy="2639144"/>
          </a:xfrm>
        </p:spPr>
        <p:txBody>
          <a:bodyPr>
            <a:normAutofit/>
          </a:bodyPr>
          <a:lstStyle/>
          <a:p>
            <a:r>
              <a:rPr lang="cs-CZ" dirty="0"/>
              <a:t>Registrační číslo projektu:</a:t>
            </a:r>
          </a:p>
          <a:p>
            <a:r>
              <a:rPr lang="cs-CZ" dirty="0"/>
              <a:t>CZ.03.2.63/0.0/0.0/19_106/0015192</a:t>
            </a:r>
          </a:p>
          <a:p>
            <a:endParaRPr lang="cs-CZ" sz="3000" dirty="0">
              <a:latin typeface="Arial" panose="020B0604020202020204" pitchFamily="34" charset="0"/>
              <a:cs typeface="Arial" panose="020B0604020202020204" pitchFamily="34" charset="0"/>
            </a:endParaRPr>
          </a:p>
          <a:p>
            <a:r>
              <a:rPr lang="cs-CZ" sz="3000" dirty="0">
                <a:latin typeface="Arial" panose="020B0604020202020204" pitchFamily="34" charset="0"/>
                <a:cs typeface="Arial" panose="020B0604020202020204" pitchFamily="34" charset="0"/>
              </a:rPr>
              <a:t>106. Výzva Operačního programu Zaměstnanost</a:t>
            </a:r>
          </a:p>
        </p:txBody>
      </p:sp>
    </p:spTree>
    <p:extLst>
      <p:ext uri="{BB962C8B-B14F-4D97-AF65-F5344CB8AC3E}">
        <p14:creationId xmlns:p14="http://schemas.microsoft.com/office/powerpoint/2010/main" val="2293767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800" b="1" dirty="0">
                <a:solidFill>
                  <a:schemeClr val="tx2">
                    <a:lumMod val="75000"/>
                  </a:schemeClr>
                </a:solidFill>
                <a:latin typeface="Arial" panose="020B0604020202020204" pitchFamily="34" charset="0"/>
                <a:cs typeface="Arial" panose="020B0604020202020204" pitchFamily="34" charset="0"/>
              </a:rPr>
              <a:t>Zákon č. 108/2006 Sb., o sociálních službách</a:t>
            </a:r>
          </a:p>
        </p:txBody>
      </p:sp>
      <p:sp>
        <p:nvSpPr>
          <p:cNvPr id="3" name="Zástupný symbol pro obsah 2"/>
          <p:cNvSpPr>
            <a:spLocks noGrp="1"/>
          </p:cNvSpPr>
          <p:nvPr>
            <p:ph idx="1"/>
          </p:nvPr>
        </p:nvSpPr>
        <p:spPr>
          <a:xfrm>
            <a:off x="457200" y="1384176"/>
            <a:ext cx="8435280" cy="5213176"/>
          </a:xfrm>
        </p:spPr>
        <p:txBody>
          <a:bodyPr>
            <a:normAutofit/>
          </a:bodyPr>
          <a:lstStyle/>
          <a:p>
            <a:pPr marL="0" indent="0">
              <a:buNone/>
            </a:pPr>
            <a:r>
              <a:rPr lang="cs-CZ" b="1" dirty="0"/>
              <a:t>Formy poskytování sociálních služeb § 33</a:t>
            </a:r>
          </a:p>
          <a:p>
            <a:pPr marL="0" indent="0">
              <a:buNone/>
            </a:pPr>
            <a:r>
              <a:rPr lang="cs-CZ" b="1" dirty="0"/>
              <a:t>1. Pobytové služby</a:t>
            </a:r>
            <a:r>
              <a:rPr lang="cs-CZ" dirty="0"/>
              <a:t>: spojené s ubytováním v zařízeních sociálních služeb.</a:t>
            </a:r>
          </a:p>
          <a:p>
            <a:pPr marL="0" indent="0">
              <a:buNone/>
            </a:pPr>
            <a:r>
              <a:rPr lang="cs-CZ" b="1" dirty="0"/>
              <a:t>2. Ambulantní služby</a:t>
            </a:r>
            <a:r>
              <a:rPr lang="cs-CZ" dirty="0"/>
              <a:t>: za kterými osoba dochází nebo je doprovázena nebo dopravována do zařízení sociálních služeb a součástí služby není ubytování.</a:t>
            </a:r>
          </a:p>
          <a:p>
            <a:pPr marL="0" indent="0">
              <a:buNone/>
            </a:pPr>
            <a:r>
              <a:rPr lang="cs-CZ" b="1" dirty="0"/>
              <a:t>3. Terénní služby: </a:t>
            </a:r>
            <a:r>
              <a:rPr lang="cs-CZ" dirty="0"/>
              <a:t>jsou osobě poskytovány v jejím přirozeném sociálním prostředí.</a:t>
            </a:r>
          </a:p>
          <a:p>
            <a:pPr marL="0" indent="0">
              <a:buNone/>
            </a:pPr>
            <a:endParaRPr lang="cs-CZ"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6894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800" b="1" dirty="0">
                <a:solidFill>
                  <a:schemeClr val="tx2">
                    <a:lumMod val="75000"/>
                  </a:schemeClr>
                </a:solidFill>
                <a:latin typeface="Arial" panose="020B0604020202020204" pitchFamily="34" charset="0"/>
                <a:cs typeface="Arial" panose="020B0604020202020204" pitchFamily="34" charset="0"/>
              </a:rPr>
              <a:t>Poskytovatel sociální služby</a:t>
            </a:r>
          </a:p>
        </p:txBody>
      </p:sp>
      <p:sp>
        <p:nvSpPr>
          <p:cNvPr id="3" name="Zástupný symbol pro obsah 2"/>
          <p:cNvSpPr>
            <a:spLocks noGrp="1"/>
          </p:cNvSpPr>
          <p:nvPr>
            <p:ph idx="1"/>
          </p:nvPr>
        </p:nvSpPr>
        <p:spPr>
          <a:xfrm>
            <a:off x="457200" y="1384176"/>
            <a:ext cx="8435280" cy="5213176"/>
          </a:xfrm>
        </p:spPr>
        <p:txBody>
          <a:bodyPr>
            <a:normAutofit/>
          </a:bodyPr>
          <a:lstStyle/>
          <a:p>
            <a:r>
              <a:rPr lang="cs-CZ" dirty="0"/>
              <a:t>Poskytovatelem sociální služby je právnická nebo fyzická osoba, která má k této činnosti oprávnění dle zákona č.108/2006 Sb., </a:t>
            </a:r>
            <a:br>
              <a:rPr lang="cs-CZ" dirty="0"/>
            </a:br>
            <a:r>
              <a:rPr lang="cs-CZ" dirty="0"/>
              <a:t>o sociálních službách, ve znění pozdějších předpisů, s účinností od 1.1.2007.</a:t>
            </a:r>
          </a:p>
          <a:p>
            <a:r>
              <a:rPr lang="cs-CZ" dirty="0"/>
              <a:t>Poskytovatelem sociální služby není subjekt, který není registrován jako poskytovatel sociálních služeb ve smyslu tohoto zákona (např. soukromá úklidová firma nebo ubytovna).</a:t>
            </a:r>
          </a:p>
          <a:p>
            <a:pPr marL="0" indent="0">
              <a:buNone/>
            </a:pPr>
            <a:endParaRPr lang="cs-CZ"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0812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800" b="1" dirty="0">
                <a:solidFill>
                  <a:schemeClr val="tx2">
                    <a:lumMod val="75000"/>
                  </a:schemeClr>
                </a:solidFill>
                <a:latin typeface="Arial" panose="020B0604020202020204" pitchFamily="34" charset="0"/>
                <a:cs typeface="Arial" panose="020B0604020202020204" pitchFamily="34" charset="0"/>
              </a:rPr>
              <a:t>Registrace sociální služby</a:t>
            </a:r>
          </a:p>
        </p:txBody>
      </p:sp>
      <p:sp>
        <p:nvSpPr>
          <p:cNvPr id="3" name="Zástupný symbol pro obsah 2"/>
          <p:cNvSpPr>
            <a:spLocks noGrp="1"/>
          </p:cNvSpPr>
          <p:nvPr>
            <p:ph idx="1"/>
          </p:nvPr>
        </p:nvSpPr>
        <p:spPr>
          <a:xfrm>
            <a:off x="457200" y="1384176"/>
            <a:ext cx="8435280" cy="5213176"/>
          </a:xfrm>
        </p:spPr>
        <p:txBody>
          <a:bodyPr>
            <a:normAutofit fontScale="92500" lnSpcReduction="20000"/>
          </a:bodyPr>
          <a:lstStyle/>
          <a:p>
            <a:pPr marL="0" indent="0">
              <a:buNone/>
            </a:pPr>
            <a:r>
              <a:rPr lang="cs-CZ" dirty="0"/>
              <a:t>Registrace podle § 79 zákona o sociálních službách se nevyžaduje, poskytuje-li osobě pomoc </a:t>
            </a:r>
            <a:r>
              <a:rPr lang="cs-CZ" b="1" dirty="0"/>
              <a:t>osoba blízká nebo asistent sociální péče,</a:t>
            </a:r>
            <a:r>
              <a:rPr lang="cs-CZ" dirty="0"/>
              <a:t> který tuto činnost nevykonává jako podnikatel (podle § 2 odst. 2 obchodního zákoníku). Asistentem sociální péče může být pouze fyzická osoba, která je starší 18 let a zdravotně způsobilá. Zdravotní způsobilost se posuzuje podle § 29 odst. 1 písm. e) tohoto zákona. Asistent sociální péče je povinen s osobou, které poskytuje pomoc, uzavřít písemnou smlouvu o poskytnutí pomoci. Náležitostmi smlouvy je označení smluvních stran, rozsah pomoci, místo a čas poskytování pomoci a výše úhrady za pomoc.</a:t>
            </a:r>
          </a:p>
          <a:p>
            <a:pPr marL="0" indent="0">
              <a:buNone/>
            </a:pPr>
            <a:endParaRPr lang="cs-CZ" dirty="0"/>
          </a:p>
          <a:p>
            <a:pPr marL="0" indent="0">
              <a:buNone/>
            </a:pPr>
            <a:endParaRPr lang="cs-CZ"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3180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800" b="1" dirty="0">
                <a:solidFill>
                  <a:schemeClr val="tx2">
                    <a:lumMod val="75000"/>
                  </a:schemeClr>
                </a:solidFill>
                <a:latin typeface="Arial" panose="020B0604020202020204" pitchFamily="34" charset="0"/>
                <a:cs typeface="Arial" panose="020B0604020202020204" pitchFamily="34" charset="0"/>
              </a:rPr>
              <a:t>Zákon č. 108/2006 Sb., o sociálních službách</a:t>
            </a:r>
          </a:p>
        </p:txBody>
      </p:sp>
      <p:sp>
        <p:nvSpPr>
          <p:cNvPr id="3" name="Zástupný symbol pro obsah 2"/>
          <p:cNvSpPr>
            <a:spLocks noGrp="1"/>
          </p:cNvSpPr>
          <p:nvPr>
            <p:ph idx="1"/>
          </p:nvPr>
        </p:nvSpPr>
        <p:spPr>
          <a:xfrm>
            <a:off x="457200" y="1384176"/>
            <a:ext cx="8435280" cy="5213176"/>
          </a:xfrm>
        </p:spPr>
        <p:txBody>
          <a:bodyPr>
            <a:normAutofit/>
          </a:bodyPr>
          <a:lstStyle/>
          <a:p>
            <a:pPr marL="0" indent="0">
              <a:buNone/>
            </a:pPr>
            <a:r>
              <a:rPr lang="cs-CZ" dirty="0">
                <a:latin typeface="Arial" panose="020B0604020202020204" pitchFamily="34" charset="0"/>
                <a:cs typeface="Arial" panose="020B0604020202020204" pitchFamily="34" charset="0"/>
              </a:rPr>
              <a:t>Platnost: 31.3.2006</a:t>
            </a:r>
          </a:p>
          <a:p>
            <a:pPr marL="0" indent="0">
              <a:buNone/>
            </a:pPr>
            <a:r>
              <a:rPr lang="cs-CZ" dirty="0">
                <a:latin typeface="Arial" panose="020B0604020202020204" pitchFamily="34" charset="0"/>
                <a:cs typeface="Arial" panose="020B0604020202020204" pitchFamily="34" charset="0"/>
              </a:rPr>
              <a:t>Účinnost: 1.7.2007</a:t>
            </a:r>
          </a:p>
          <a:p>
            <a:pPr marL="0" indent="0">
              <a:buNone/>
            </a:pPr>
            <a:endParaRPr lang="cs-CZ" dirty="0">
              <a:latin typeface="Arial" panose="020B0604020202020204" pitchFamily="34" charset="0"/>
              <a:cs typeface="Arial" panose="020B0604020202020204" pitchFamily="34" charset="0"/>
            </a:endParaRPr>
          </a:p>
          <a:p>
            <a:pPr marL="0" indent="0">
              <a:buNone/>
            </a:pPr>
            <a:r>
              <a:rPr lang="cs-CZ" dirty="0">
                <a:latin typeface="Arial" panose="020B0604020202020204" pitchFamily="34" charset="0"/>
                <a:cs typeface="Arial" panose="020B0604020202020204" pitchFamily="34" charset="0"/>
              </a:rPr>
              <a:t>Podmínkou poskytování sociální služby je registrace</a:t>
            </a:r>
          </a:p>
          <a:p>
            <a:pPr marL="0" indent="0">
              <a:buNone/>
            </a:pPr>
            <a:r>
              <a:rPr lang="cs-CZ" dirty="0">
                <a:latin typeface="Arial" panose="020B0604020202020204" pitchFamily="34" charset="0"/>
                <a:cs typeface="Arial" panose="020B0604020202020204" pitchFamily="34" charset="0"/>
              </a:rPr>
              <a:t>Registrovanou službu lze dohledat v </a:t>
            </a:r>
            <a:r>
              <a:rPr lang="cs-CZ" dirty="0">
                <a:latin typeface="Arial" panose="020B0604020202020204" pitchFamily="34" charset="0"/>
                <a:cs typeface="Arial" panose="020B0604020202020204" pitchFamily="34" charset="0"/>
                <a:hlinkClick r:id="rId2"/>
              </a:rPr>
              <a:t>Registru</a:t>
            </a:r>
            <a:r>
              <a:rPr lang="cs-CZ" dirty="0">
                <a:latin typeface="Arial" panose="020B0604020202020204" pitchFamily="34" charset="0"/>
                <a:cs typeface="Arial" panose="020B0604020202020204" pitchFamily="34" charset="0"/>
              </a:rPr>
              <a:t> poskytovatelů sociálních služeb</a:t>
            </a:r>
          </a:p>
        </p:txBody>
      </p:sp>
    </p:spTree>
    <p:extLst>
      <p:ext uri="{BB962C8B-B14F-4D97-AF65-F5344CB8AC3E}">
        <p14:creationId xmlns:p14="http://schemas.microsoft.com/office/powerpoint/2010/main" val="411438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endParaRPr lang="cs-CZ" sz="2800" b="1" dirty="0">
              <a:solidFill>
                <a:schemeClr val="tx2">
                  <a:lumMod val="75000"/>
                </a:schemeClr>
              </a:solidFill>
              <a:latin typeface="Arial" panose="020B0604020202020204" pitchFamily="34" charset="0"/>
              <a:cs typeface="Arial" panose="020B0604020202020204" pitchFamily="34" charset="0"/>
            </a:endParaRPr>
          </a:p>
        </p:txBody>
      </p:sp>
      <p:sp>
        <p:nvSpPr>
          <p:cNvPr id="3" name="Zástupný symbol pro obsah 2"/>
          <p:cNvSpPr>
            <a:spLocks noGrp="1"/>
          </p:cNvSpPr>
          <p:nvPr>
            <p:ph idx="1"/>
          </p:nvPr>
        </p:nvSpPr>
        <p:spPr>
          <a:xfrm>
            <a:off x="457200" y="1384176"/>
            <a:ext cx="8435280" cy="5213176"/>
          </a:xfrm>
        </p:spPr>
        <p:txBody>
          <a:bodyPr>
            <a:normAutofit/>
          </a:bodyPr>
          <a:lstStyle/>
          <a:p>
            <a:endParaRPr lang="cs-CZ" sz="2400" dirty="0">
              <a:latin typeface="Arial" panose="020B0604020202020204" pitchFamily="34" charset="0"/>
              <a:cs typeface="Arial" panose="020B0604020202020204" pitchFamily="34" charset="0"/>
            </a:endParaRPr>
          </a:p>
          <a:p>
            <a:endParaRPr lang="cs-CZ" dirty="0">
              <a:latin typeface="Arial" panose="020B0604020202020204" pitchFamily="34" charset="0"/>
              <a:cs typeface="Arial" panose="020B0604020202020204" pitchFamily="34" charset="0"/>
            </a:endParaRPr>
          </a:p>
        </p:txBody>
      </p:sp>
      <p:pic>
        <p:nvPicPr>
          <p:cNvPr id="6" name="Obrázek 5">
            <a:extLst>
              <a:ext uri="{FF2B5EF4-FFF2-40B4-BE49-F238E27FC236}">
                <a16:creationId xmlns:a16="http://schemas.microsoft.com/office/drawing/2014/main" id="{1B636403-A0CA-4133-A530-974E2C6A685D}"/>
              </a:ext>
            </a:extLst>
          </p:cNvPr>
          <p:cNvPicPr>
            <a:picLocks noChangeAspect="1"/>
          </p:cNvPicPr>
          <p:nvPr/>
        </p:nvPicPr>
        <p:blipFill>
          <a:blip r:embed="rId2"/>
          <a:stretch>
            <a:fillRect/>
          </a:stretch>
        </p:blipFill>
        <p:spPr>
          <a:xfrm>
            <a:off x="457200" y="0"/>
            <a:ext cx="8092440" cy="6858000"/>
          </a:xfrm>
          <a:prstGeom prst="rect">
            <a:avLst/>
          </a:prstGeom>
        </p:spPr>
      </p:pic>
    </p:spTree>
    <p:extLst>
      <p:ext uri="{BB962C8B-B14F-4D97-AF65-F5344CB8AC3E}">
        <p14:creationId xmlns:p14="http://schemas.microsoft.com/office/powerpoint/2010/main" val="81748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endParaRPr lang="cs-CZ" sz="2800" b="1" dirty="0">
              <a:solidFill>
                <a:schemeClr val="tx2">
                  <a:lumMod val="75000"/>
                </a:schemeClr>
              </a:solidFill>
              <a:latin typeface="Arial" panose="020B0604020202020204" pitchFamily="34" charset="0"/>
              <a:cs typeface="Arial" panose="020B0604020202020204" pitchFamily="34" charset="0"/>
            </a:endParaRPr>
          </a:p>
        </p:txBody>
      </p:sp>
      <p:sp>
        <p:nvSpPr>
          <p:cNvPr id="3" name="Zástupný symbol pro obsah 2"/>
          <p:cNvSpPr>
            <a:spLocks noGrp="1"/>
          </p:cNvSpPr>
          <p:nvPr>
            <p:ph idx="1"/>
          </p:nvPr>
        </p:nvSpPr>
        <p:spPr>
          <a:xfrm>
            <a:off x="457200" y="1384176"/>
            <a:ext cx="8435280" cy="5213176"/>
          </a:xfrm>
        </p:spPr>
        <p:txBody>
          <a:bodyPr>
            <a:normAutofit/>
          </a:bodyPr>
          <a:lstStyle/>
          <a:p>
            <a:endParaRPr lang="cs-CZ" sz="2400" dirty="0">
              <a:latin typeface="Arial" panose="020B0604020202020204" pitchFamily="34" charset="0"/>
              <a:cs typeface="Arial" panose="020B0604020202020204" pitchFamily="34" charset="0"/>
            </a:endParaRPr>
          </a:p>
          <a:p>
            <a:endParaRPr lang="cs-CZ" dirty="0">
              <a:latin typeface="Arial" panose="020B0604020202020204" pitchFamily="34" charset="0"/>
              <a:cs typeface="Arial" panose="020B0604020202020204" pitchFamily="34" charset="0"/>
            </a:endParaRPr>
          </a:p>
        </p:txBody>
      </p:sp>
      <p:pic>
        <p:nvPicPr>
          <p:cNvPr id="5" name="Obrázek 4">
            <a:extLst>
              <a:ext uri="{FF2B5EF4-FFF2-40B4-BE49-F238E27FC236}">
                <a16:creationId xmlns:a16="http://schemas.microsoft.com/office/drawing/2014/main" id="{3A5EB2F2-F725-4D2A-ACE4-229A9A34F40A}"/>
              </a:ext>
            </a:extLst>
          </p:cNvPr>
          <p:cNvPicPr>
            <a:picLocks noChangeAspect="1"/>
          </p:cNvPicPr>
          <p:nvPr/>
        </p:nvPicPr>
        <p:blipFill>
          <a:blip r:embed="rId2"/>
          <a:stretch>
            <a:fillRect/>
          </a:stretch>
        </p:blipFill>
        <p:spPr>
          <a:xfrm>
            <a:off x="539553" y="27036"/>
            <a:ext cx="8352928" cy="6871676"/>
          </a:xfrm>
          <a:prstGeom prst="rect">
            <a:avLst/>
          </a:prstGeom>
        </p:spPr>
      </p:pic>
    </p:spTree>
    <p:extLst>
      <p:ext uri="{BB962C8B-B14F-4D97-AF65-F5344CB8AC3E}">
        <p14:creationId xmlns:p14="http://schemas.microsoft.com/office/powerpoint/2010/main" val="3756166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endParaRPr lang="cs-CZ" sz="2800" b="1" dirty="0">
              <a:solidFill>
                <a:schemeClr val="tx2">
                  <a:lumMod val="75000"/>
                </a:schemeClr>
              </a:solidFill>
              <a:latin typeface="Arial" panose="020B0604020202020204" pitchFamily="34" charset="0"/>
              <a:cs typeface="Arial" panose="020B0604020202020204" pitchFamily="34" charset="0"/>
            </a:endParaRPr>
          </a:p>
        </p:txBody>
      </p:sp>
      <p:sp>
        <p:nvSpPr>
          <p:cNvPr id="3" name="Zástupný symbol pro obsah 2"/>
          <p:cNvSpPr>
            <a:spLocks noGrp="1"/>
          </p:cNvSpPr>
          <p:nvPr>
            <p:ph idx="1"/>
          </p:nvPr>
        </p:nvSpPr>
        <p:spPr>
          <a:xfrm>
            <a:off x="457200" y="1384176"/>
            <a:ext cx="8435280" cy="5213176"/>
          </a:xfrm>
        </p:spPr>
        <p:txBody>
          <a:bodyPr>
            <a:normAutofit/>
          </a:bodyPr>
          <a:lstStyle/>
          <a:p>
            <a:endParaRPr lang="cs-CZ" sz="2400" dirty="0">
              <a:latin typeface="Arial" panose="020B0604020202020204" pitchFamily="34" charset="0"/>
              <a:cs typeface="Arial" panose="020B0604020202020204" pitchFamily="34" charset="0"/>
            </a:endParaRPr>
          </a:p>
          <a:p>
            <a:endParaRPr lang="cs-CZ" dirty="0">
              <a:latin typeface="Arial" panose="020B0604020202020204" pitchFamily="34" charset="0"/>
              <a:cs typeface="Arial" panose="020B0604020202020204" pitchFamily="34" charset="0"/>
            </a:endParaRPr>
          </a:p>
        </p:txBody>
      </p:sp>
      <p:pic>
        <p:nvPicPr>
          <p:cNvPr id="6" name="Obrázek 5">
            <a:extLst>
              <a:ext uri="{FF2B5EF4-FFF2-40B4-BE49-F238E27FC236}">
                <a16:creationId xmlns:a16="http://schemas.microsoft.com/office/drawing/2014/main" id="{9EBC960F-08DD-40F5-A434-157879D46D48}"/>
              </a:ext>
            </a:extLst>
          </p:cNvPr>
          <p:cNvPicPr>
            <a:picLocks noChangeAspect="1"/>
          </p:cNvPicPr>
          <p:nvPr/>
        </p:nvPicPr>
        <p:blipFill>
          <a:blip r:embed="rId2"/>
          <a:stretch>
            <a:fillRect/>
          </a:stretch>
        </p:blipFill>
        <p:spPr>
          <a:xfrm>
            <a:off x="457200" y="811"/>
            <a:ext cx="8235188" cy="6857189"/>
          </a:xfrm>
          <a:prstGeom prst="rect">
            <a:avLst/>
          </a:prstGeom>
        </p:spPr>
      </p:pic>
    </p:spTree>
    <p:extLst>
      <p:ext uri="{BB962C8B-B14F-4D97-AF65-F5344CB8AC3E}">
        <p14:creationId xmlns:p14="http://schemas.microsoft.com/office/powerpoint/2010/main" val="928399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endParaRPr lang="cs-CZ" sz="2800" b="1" dirty="0">
              <a:solidFill>
                <a:schemeClr val="tx2">
                  <a:lumMod val="75000"/>
                </a:schemeClr>
              </a:solidFill>
              <a:latin typeface="Arial" panose="020B0604020202020204" pitchFamily="34" charset="0"/>
              <a:cs typeface="Arial" panose="020B0604020202020204" pitchFamily="34" charset="0"/>
            </a:endParaRPr>
          </a:p>
        </p:txBody>
      </p:sp>
      <p:sp>
        <p:nvSpPr>
          <p:cNvPr id="3" name="Zástupný symbol pro obsah 2"/>
          <p:cNvSpPr>
            <a:spLocks noGrp="1"/>
          </p:cNvSpPr>
          <p:nvPr>
            <p:ph idx="1"/>
          </p:nvPr>
        </p:nvSpPr>
        <p:spPr>
          <a:xfrm>
            <a:off x="457200" y="1384176"/>
            <a:ext cx="8435280" cy="5213176"/>
          </a:xfrm>
        </p:spPr>
        <p:txBody>
          <a:bodyPr>
            <a:normAutofit/>
          </a:bodyPr>
          <a:lstStyle/>
          <a:p>
            <a:endParaRPr lang="cs-CZ" sz="2400" dirty="0">
              <a:latin typeface="Arial" panose="020B0604020202020204" pitchFamily="34" charset="0"/>
              <a:cs typeface="Arial" panose="020B0604020202020204" pitchFamily="34" charset="0"/>
            </a:endParaRPr>
          </a:p>
          <a:p>
            <a:endParaRPr lang="cs-CZ" dirty="0">
              <a:latin typeface="Arial" panose="020B0604020202020204" pitchFamily="34" charset="0"/>
              <a:cs typeface="Arial" panose="020B0604020202020204" pitchFamily="34" charset="0"/>
            </a:endParaRPr>
          </a:p>
        </p:txBody>
      </p:sp>
      <p:pic>
        <p:nvPicPr>
          <p:cNvPr id="7" name="Obrázek 6">
            <a:extLst>
              <a:ext uri="{FF2B5EF4-FFF2-40B4-BE49-F238E27FC236}">
                <a16:creationId xmlns:a16="http://schemas.microsoft.com/office/drawing/2014/main" id="{2EB7E983-8565-404E-8A38-89345EE0CF01}"/>
              </a:ext>
            </a:extLst>
          </p:cNvPr>
          <p:cNvPicPr>
            <a:picLocks noChangeAspect="1"/>
          </p:cNvPicPr>
          <p:nvPr/>
        </p:nvPicPr>
        <p:blipFill>
          <a:blip r:embed="rId2"/>
          <a:stretch>
            <a:fillRect/>
          </a:stretch>
        </p:blipFill>
        <p:spPr>
          <a:xfrm>
            <a:off x="1403648" y="0"/>
            <a:ext cx="6009752" cy="6857999"/>
          </a:xfrm>
          <a:prstGeom prst="rect">
            <a:avLst/>
          </a:prstGeom>
        </p:spPr>
      </p:pic>
    </p:spTree>
    <p:extLst>
      <p:ext uri="{BB962C8B-B14F-4D97-AF65-F5344CB8AC3E}">
        <p14:creationId xmlns:p14="http://schemas.microsoft.com/office/powerpoint/2010/main" val="970325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359635-DF6D-4136-92C8-51BF964D32E7}"/>
              </a:ext>
            </a:extLst>
          </p:cNvPr>
          <p:cNvSpPr>
            <a:spLocks noGrp="1"/>
          </p:cNvSpPr>
          <p:nvPr>
            <p:ph type="title"/>
          </p:nvPr>
        </p:nvSpPr>
        <p:spPr/>
        <p:txBody>
          <a:bodyPr>
            <a:normAutofit fontScale="90000"/>
          </a:bodyPr>
          <a:lstStyle/>
          <a:p>
            <a:r>
              <a:rPr lang="cs-CZ" dirty="0">
                <a:solidFill>
                  <a:schemeClr val="tx2">
                    <a:lumMod val="75000"/>
                  </a:schemeClr>
                </a:solidFill>
              </a:rPr>
              <a:t>Katalog sociálních služeb ve </a:t>
            </a:r>
            <a:br>
              <a:rPr lang="cs-CZ" dirty="0">
                <a:solidFill>
                  <a:schemeClr val="tx2">
                    <a:lumMod val="75000"/>
                  </a:schemeClr>
                </a:solidFill>
              </a:rPr>
            </a:br>
            <a:r>
              <a:rPr lang="cs-CZ" dirty="0">
                <a:solidFill>
                  <a:schemeClr val="tx2">
                    <a:lumMod val="75000"/>
                  </a:schemeClr>
                </a:solidFill>
              </a:rPr>
              <a:t>Zlínském kraji</a:t>
            </a:r>
          </a:p>
        </p:txBody>
      </p:sp>
      <p:sp>
        <p:nvSpPr>
          <p:cNvPr id="3" name="Zástupný symbol pro obsah 2">
            <a:extLst>
              <a:ext uri="{FF2B5EF4-FFF2-40B4-BE49-F238E27FC236}">
                <a16:creationId xmlns:a16="http://schemas.microsoft.com/office/drawing/2014/main" id="{0DA57EEA-BD4F-4936-A3A9-7C9D1A129B28}"/>
              </a:ext>
            </a:extLst>
          </p:cNvPr>
          <p:cNvSpPr>
            <a:spLocks noGrp="1"/>
          </p:cNvSpPr>
          <p:nvPr>
            <p:ph idx="1"/>
          </p:nvPr>
        </p:nvSpPr>
        <p:spPr/>
        <p:txBody>
          <a:bodyPr>
            <a:normAutofit fontScale="70000" lnSpcReduction="20000"/>
          </a:bodyPr>
          <a:lstStyle/>
          <a:p>
            <a:pPr marL="0" indent="0" fontAlgn="base">
              <a:buNone/>
            </a:pPr>
            <a:r>
              <a:rPr lang="cs-CZ" b="1" dirty="0"/>
              <a:t>JAK PRACOVAT S KATALOGEM</a:t>
            </a:r>
            <a:endParaRPr lang="cs-CZ" dirty="0"/>
          </a:p>
          <a:p>
            <a:pPr marL="0" indent="0" fontAlgn="base">
              <a:buNone/>
            </a:pPr>
            <a:r>
              <a:rPr lang="cs-CZ" dirty="0"/>
              <a:t>Hlavním </a:t>
            </a:r>
            <a:r>
              <a:rPr lang="cs-CZ" b="1" dirty="0"/>
              <a:t>cílem </a:t>
            </a:r>
            <a:r>
              <a:rPr lang="cs-CZ" b="1" dirty="0">
                <a:hlinkClick r:id="rId2"/>
              </a:rPr>
              <a:t>katalogu</a:t>
            </a:r>
            <a:r>
              <a:rPr lang="cs-CZ" b="1" dirty="0"/>
              <a:t> je nabídnout</a:t>
            </a:r>
            <a:r>
              <a:rPr lang="cs-CZ" dirty="0"/>
              <a:t> uživateli takovou</a:t>
            </a:r>
            <a:r>
              <a:rPr lang="cs-CZ" b="1" dirty="0"/>
              <a:t> sociální službu</a:t>
            </a:r>
            <a:r>
              <a:rPr lang="cs-CZ" dirty="0"/>
              <a:t> nebo přehled sociálních služeb, které mohou primárně řešit </a:t>
            </a:r>
            <a:br>
              <a:rPr lang="cs-CZ" dirty="0"/>
            </a:br>
            <a:r>
              <a:rPr lang="cs-CZ" dirty="0"/>
              <a:t>a reagovat na konkrétní životní situaci či potřebu.</a:t>
            </a:r>
          </a:p>
          <a:p>
            <a:pPr marL="0" indent="0" fontAlgn="base">
              <a:buNone/>
            </a:pPr>
            <a:endParaRPr lang="cs-CZ" dirty="0"/>
          </a:p>
          <a:p>
            <a:pPr marL="0" indent="0" fontAlgn="base">
              <a:buNone/>
            </a:pPr>
            <a:r>
              <a:rPr lang="cs-CZ" dirty="0"/>
              <a:t>Katalog přibližuje občanům podstatu a význam sociálních služeb </a:t>
            </a:r>
            <a:br>
              <a:rPr lang="cs-CZ" dirty="0"/>
            </a:br>
            <a:r>
              <a:rPr lang="cs-CZ" dirty="0"/>
              <a:t>a umožňuje všem uživatelům katalogu získat jednoduchým způsobem přehled o sociálních službách poskytovaných na území Zlínského kraje.  Výhodou tohoto elektronického katalogu je průběžná aktualizace vložených dat.</a:t>
            </a:r>
          </a:p>
          <a:p>
            <a:pPr marL="0" indent="0" fontAlgn="base">
              <a:buNone/>
            </a:pPr>
            <a:endParaRPr lang="cs-CZ" dirty="0"/>
          </a:p>
          <a:p>
            <a:pPr marL="0" indent="0" fontAlgn="base">
              <a:buNone/>
            </a:pPr>
            <a:r>
              <a:rPr lang="cs-CZ" dirty="0"/>
              <a:t>Zejména odborní pracovníci mohou katalog využít jako nástroj pro </a:t>
            </a:r>
            <a:r>
              <a:rPr lang="cs-CZ" b="1" dirty="0"/>
              <a:t>poskytnutí kvalitního základního sociálního poradenství</a:t>
            </a:r>
            <a:r>
              <a:rPr lang="cs-CZ" dirty="0"/>
              <a:t> potencionálním uživatelům služeb.</a:t>
            </a:r>
          </a:p>
          <a:p>
            <a:pPr marL="0" indent="0">
              <a:buNone/>
            </a:pPr>
            <a:endParaRPr lang="cs-CZ" dirty="0"/>
          </a:p>
        </p:txBody>
      </p:sp>
    </p:spTree>
    <p:extLst>
      <p:ext uri="{BB962C8B-B14F-4D97-AF65-F5344CB8AC3E}">
        <p14:creationId xmlns:p14="http://schemas.microsoft.com/office/powerpoint/2010/main" val="3205837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endParaRPr lang="cs-CZ" sz="2800" b="1" dirty="0">
              <a:solidFill>
                <a:schemeClr val="tx2">
                  <a:lumMod val="75000"/>
                </a:schemeClr>
              </a:solidFill>
              <a:latin typeface="Arial" panose="020B0604020202020204" pitchFamily="34" charset="0"/>
              <a:cs typeface="Arial" panose="020B0604020202020204" pitchFamily="34" charset="0"/>
            </a:endParaRPr>
          </a:p>
        </p:txBody>
      </p:sp>
      <p:sp>
        <p:nvSpPr>
          <p:cNvPr id="3" name="Zástupný symbol pro obsah 2"/>
          <p:cNvSpPr>
            <a:spLocks noGrp="1"/>
          </p:cNvSpPr>
          <p:nvPr>
            <p:ph idx="1"/>
          </p:nvPr>
        </p:nvSpPr>
        <p:spPr>
          <a:xfrm>
            <a:off x="457200" y="1384176"/>
            <a:ext cx="8435280" cy="5213176"/>
          </a:xfrm>
        </p:spPr>
        <p:txBody>
          <a:bodyPr>
            <a:normAutofit/>
          </a:bodyPr>
          <a:lstStyle/>
          <a:p>
            <a:endParaRPr lang="cs-CZ" sz="2400" dirty="0">
              <a:latin typeface="Arial" panose="020B0604020202020204" pitchFamily="34" charset="0"/>
              <a:cs typeface="Arial" panose="020B0604020202020204" pitchFamily="34" charset="0"/>
            </a:endParaRPr>
          </a:p>
          <a:p>
            <a:endParaRPr lang="cs-CZ" dirty="0">
              <a:latin typeface="Arial" panose="020B0604020202020204" pitchFamily="34" charset="0"/>
              <a:cs typeface="Arial" panose="020B0604020202020204" pitchFamily="34" charset="0"/>
            </a:endParaRPr>
          </a:p>
        </p:txBody>
      </p:sp>
      <p:pic>
        <p:nvPicPr>
          <p:cNvPr id="4" name="Obrázek 3">
            <a:extLst>
              <a:ext uri="{FF2B5EF4-FFF2-40B4-BE49-F238E27FC236}">
                <a16:creationId xmlns:a16="http://schemas.microsoft.com/office/drawing/2014/main" id="{B32CDD75-D648-42E4-8E90-CDD720F36B61}"/>
              </a:ext>
            </a:extLst>
          </p:cNvPr>
          <p:cNvPicPr>
            <a:picLocks noChangeAspect="1"/>
          </p:cNvPicPr>
          <p:nvPr/>
        </p:nvPicPr>
        <p:blipFill>
          <a:blip r:embed="rId2"/>
          <a:stretch>
            <a:fillRect/>
          </a:stretch>
        </p:blipFill>
        <p:spPr>
          <a:xfrm>
            <a:off x="0" y="-15416"/>
            <a:ext cx="8935966" cy="6858000"/>
          </a:xfrm>
          <a:prstGeom prst="rect">
            <a:avLst/>
          </a:prstGeom>
        </p:spPr>
      </p:pic>
    </p:spTree>
    <p:extLst>
      <p:ext uri="{BB962C8B-B14F-4D97-AF65-F5344CB8AC3E}">
        <p14:creationId xmlns:p14="http://schemas.microsoft.com/office/powerpoint/2010/main" val="2044491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470" y="404664"/>
            <a:ext cx="8481060" cy="5634186"/>
          </a:xfrm>
          <a:prstGeom prst="rect">
            <a:avLst/>
          </a:prstGeom>
        </p:spPr>
      </p:pic>
    </p:spTree>
    <p:extLst>
      <p:ext uri="{BB962C8B-B14F-4D97-AF65-F5344CB8AC3E}">
        <p14:creationId xmlns:p14="http://schemas.microsoft.com/office/powerpoint/2010/main" val="4338720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359635-DF6D-4136-92C8-51BF964D32E7}"/>
              </a:ext>
            </a:extLst>
          </p:cNvPr>
          <p:cNvSpPr>
            <a:spLocks noGrp="1"/>
          </p:cNvSpPr>
          <p:nvPr>
            <p:ph type="title"/>
          </p:nvPr>
        </p:nvSpPr>
        <p:spPr/>
        <p:txBody>
          <a:bodyPr>
            <a:normAutofit fontScale="90000"/>
          </a:bodyPr>
          <a:lstStyle/>
          <a:p>
            <a:r>
              <a:rPr lang="cs-CZ" dirty="0">
                <a:solidFill>
                  <a:schemeClr val="tx2">
                    <a:lumMod val="75000"/>
                  </a:schemeClr>
                </a:solidFill>
              </a:rPr>
              <a:t>Katalog sociálních služeb ve </a:t>
            </a:r>
            <a:br>
              <a:rPr lang="cs-CZ" dirty="0">
                <a:solidFill>
                  <a:schemeClr val="tx2">
                    <a:lumMod val="75000"/>
                  </a:schemeClr>
                </a:solidFill>
              </a:rPr>
            </a:br>
            <a:r>
              <a:rPr lang="cs-CZ" dirty="0">
                <a:solidFill>
                  <a:schemeClr val="tx2">
                    <a:lumMod val="75000"/>
                  </a:schemeClr>
                </a:solidFill>
              </a:rPr>
              <a:t>Zlínském kraji</a:t>
            </a:r>
          </a:p>
        </p:txBody>
      </p:sp>
      <p:sp>
        <p:nvSpPr>
          <p:cNvPr id="3" name="Zástupný symbol pro obsah 2">
            <a:extLst>
              <a:ext uri="{FF2B5EF4-FFF2-40B4-BE49-F238E27FC236}">
                <a16:creationId xmlns:a16="http://schemas.microsoft.com/office/drawing/2014/main" id="{0DA57EEA-BD4F-4936-A3A9-7C9D1A129B28}"/>
              </a:ext>
            </a:extLst>
          </p:cNvPr>
          <p:cNvSpPr>
            <a:spLocks noGrp="1"/>
          </p:cNvSpPr>
          <p:nvPr>
            <p:ph idx="1"/>
          </p:nvPr>
        </p:nvSpPr>
        <p:spPr>
          <a:xfrm>
            <a:off x="457200" y="1600200"/>
            <a:ext cx="8229600" cy="5141168"/>
          </a:xfrm>
        </p:spPr>
        <p:txBody>
          <a:bodyPr>
            <a:normAutofit fontScale="47500" lnSpcReduction="20000"/>
          </a:bodyPr>
          <a:lstStyle/>
          <a:p>
            <a:pPr marL="0" indent="0" fontAlgn="base">
              <a:buNone/>
            </a:pPr>
            <a:r>
              <a:rPr lang="cs-CZ" sz="3800" b="1" dirty="0"/>
              <a:t>1. VYHLEDÁVÁNÍ SOCIÁLNÍ SLUŽBY</a:t>
            </a:r>
          </a:p>
          <a:p>
            <a:pPr marL="0" indent="0" fontAlgn="base">
              <a:buNone/>
            </a:pPr>
            <a:r>
              <a:rPr lang="cs-CZ" sz="3800" dirty="0"/>
              <a:t>Sociální služby lze v katalogu vyhledat na úvodní straně katalogu prostřednictvím pěti způsobů:</a:t>
            </a:r>
          </a:p>
          <a:p>
            <a:pPr marL="0" indent="0" fontAlgn="base">
              <a:buNone/>
            </a:pPr>
            <a:r>
              <a:rPr lang="cs-CZ" sz="3800" dirty="0"/>
              <a:t>Záložka s názvem </a:t>
            </a:r>
            <a:r>
              <a:rPr lang="cs-CZ" sz="3800" b="1" dirty="0"/>
              <a:t>„Podrobné vyhledávání“.</a:t>
            </a:r>
            <a:endParaRPr lang="cs-CZ" sz="3800" dirty="0"/>
          </a:p>
          <a:p>
            <a:pPr marL="0" indent="0" fontAlgn="base">
              <a:buNone/>
            </a:pPr>
            <a:r>
              <a:rPr lang="cs-CZ" sz="3800" dirty="0"/>
              <a:t>Podle </a:t>
            </a:r>
            <a:r>
              <a:rPr lang="cs-CZ" sz="3800" b="1" dirty="0"/>
              <a:t>„Životní situace“</a:t>
            </a:r>
            <a:r>
              <a:rPr lang="cs-CZ" sz="3800" dirty="0"/>
              <a:t> - jedná se o životní situaci, resp. nepříznivou sociální situaci občana, ve které se nachází nebo problém, který s danou situací může souviset. Celkem je vymezeno 8 životních situací a ke každé z nich jsou přiřazeny konkrétní cílové skupiny uživatelů sociálních služeb </a:t>
            </a:r>
            <a:r>
              <a:rPr lang="cs-CZ" sz="3800" i="1" dirty="0"/>
              <a:t>(např. cílová skupina senioři jsou přiřazeny k životní situaci - Problémy ve stáří“).</a:t>
            </a:r>
            <a:endParaRPr lang="cs-CZ" sz="3800" dirty="0"/>
          </a:p>
          <a:p>
            <a:pPr marL="0" indent="0" fontAlgn="base">
              <a:buNone/>
            </a:pPr>
            <a:r>
              <a:rPr lang="cs-CZ" sz="3800" dirty="0"/>
              <a:t>Podle </a:t>
            </a:r>
            <a:r>
              <a:rPr lang="cs-CZ" sz="3800" b="1" dirty="0"/>
              <a:t>„Potřeby řešit“</a:t>
            </a:r>
            <a:r>
              <a:rPr lang="cs-CZ" sz="3800" dirty="0"/>
              <a:t> - jedná se o potřebu, kterou je nutno řešit v důsledku vzniklé nepříznivé životní situace. Celkem je nastaveno 10 nejběžnějších  potřeb. Ke každé potřebě je přiřazen konkrétní druh sociální služby </a:t>
            </a:r>
            <a:r>
              <a:rPr lang="cs-CZ" sz="3800" i="1" dirty="0"/>
              <a:t>(např. všechny domovy pro seniory jsou přiřazeny potřebě - Ubytování spojené s dalšími službami).</a:t>
            </a:r>
            <a:endParaRPr lang="cs-CZ" sz="3800" dirty="0"/>
          </a:p>
          <a:p>
            <a:pPr marL="0" indent="0" fontAlgn="base">
              <a:buNone/>
            </a:pPr>
            <a:r>
              <a:rPr lang="cs-CZ" sz="3800" dirty="0"/>
              <a:t>Podle </a:t>
            </a:r>
            <a:r>
              <a:rPr lang="cs-CZ" sz="3800" b="1" dirty="0"/>
              <a:t>„Aktuálního tématu“ </a:t>
            </a:r>
            <a:r>
              <a:rPr lang="cs-CZ" sz="3800" dirty="0"/>
              <a:t>- jedná se o pojmy, které jsou v současné době často v oblasti sociálních služeb diskutovány a zmiňovány. Nabídnuty jsou sociální služby, které jsou schopny uživateli s daným problémem pomoci.</a:t>
            </a:r>
          </a:p>
          <a:p>
            <a:pPr marL="0" indent="0" fontAlgn="base">
              <a:buNone/>
            </a:pPr>
            <a:r>
              <a:rPr lang="cs-CZ" sz="3800" b="1" dirty="0"/>
              <a:t>Fulltextové vyhledávání</a:t>
            </a:r>
            <a:r>
              <a:rPr lang="cs-CZ" sz="3800" dirty="0"/>
              <a:t> – tento způsob umožňuje uživateli katalogu zadat konkrétní požadovaný a hledaný výraz či slovní spojení. Nabídnuty budou sociální služby, u kterých se daný pojem vyskytuje.</a:t>
            </a:r>
            <a:r>
              <a:rPr lang="cs-CZ" dirty="0"/>
              <a:t/>
            </a:r>
            <a:br>
              <a:rPr lang="cs-CZ" dirty="0"/>
            </a:br>
            <a:r>
              <a:rPr lang="cs-CZ" dirty="0"/>
              <a:t> </a:t>
            </a:r>
          </a:p>
          <a:p>
            <a:pPr marL="0" indent="0">
              <a:buNone/>
            </a:pPr>
            <a:endParaRPr lang="cs-CZ" dirty="0"/>
          </a:p>
        </p:txBody>
      </p:sp>
    </p:spTree>
    <p:extLst>
      <p:ext uri="{BB962C8B-B14F-4D97-AF65-F5344CB8AC3E}">
        <p14:creationId xmlns:p14="http://schemas.microsoft.com/office/powerpoint/2010/main" val="227610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359635-DF6D-4136-92C8-51BF964D32E7}"/>
              </a:ext>
            </a:extLst>
          </p:cNvPr>
          <p:cNvSpPr>
            <a:spLocks noGrp="1"/>
          </p:cNvSpPr>
          <p:nvPr>
            <p:ph type="title"/>
          </p:nvPr>
        </p:nvSpPr>
        <p:spPr/>
        <p:txBody>
          <a:bodyPr>
            <a:normAutofit fontScale="90000"/>
          </a:bodyPr>
          <a:lstStyle/>
          <a:p>
            <a:r>
              <a:rPr lang="cs-CZ" dirty="0">
                <a:solidFill>
                  <a:schemeClr val="tx2">
                    <a:lumMod val="75000"/>
                  </a:schemeClr>
                </a:solidFill>
              </a:rPr>
              <a:t>Katalog sociálních služeb ve </a:t>
            </a:r>
            <a:br>
              <a:rPr lang="cs-CZ" dirty="0">
                <a:solidFill>
                  <a:schemeClr val="tx2">
                    <a:lumMod val="75000"/>
                  </a:schemeClr>
                </a:solidFill>
              </a:rPr>
            </a:br>
            <a:r>
              <a:rPr lang="cs-CZ" dirty="0">
                <a:solidFill>
                  <a:schemeClr val="tx2">
                    <a:lumMod val="75000"/>
                  </a:schemeClr>
                </a:solidFill>
              </a:rPr>
              <a:t>Zlínském kraji</a:t>
            </a:r>
          </a:p>
        </p:txBody>
      </p:sp>
      <p:sp>
        <p:nvSpPr>
          <p:cNvPr id="3" name="Zástupný symbol pro obsah 2">
            <a:extLst>
              <a:ext uri="{FF2B5EF4-FFF2-40B4-BE49-F238E27FC236}">
                <a16:creationId xmlns:a16="http://schemas.microsoft.com/office/drawing/2014/main" id="{0DA57EEA-BD4F-4936-A3A9-7C9D1A129B28}"/>
              </a:ext>
            </a:extLst>
          </p:cNvPr>
          <p:cNvSpPr>
            <a:spLocks noGrp="1"/>
          </p:cNvSpPr>
          <p:nvPr>
            <p:ph idx="1"/>
          </p:nvPr>
        </p:nvSpPr>
        <p:spPr>
          <a:xfrm>
            <a:off x="457200" y="1600200"/>
            <a:ext cx="8229600" cy="4853136"/>
          </a:xfrm>
        </p:spPr>
        <p:txBody>
          <a:bodyPr>
            <a:normAutofit fontScale="62500" lnSpcReduction="20000"/>
          </a:bodyPr>
          <a:lstStyle/>
          <a:p>
            <a:pPr marL="0" indent="0" fontAlgn="base">
              <a:buNone/>
            </a:pPr>
            <a:r>
              <a:rPr lang="cs-CZ" b="1" dirty="0"/>
              <a:t>2.     SEZNAM VYHLEDANÝCH SLUŽEB</a:t>
            </a:r>
            <a:endParaRPr lang="cs-CZ" dirty="0"/>
          </a:p>
          <a:p>
            <a:pPr marL="0" indent="0" fontAlgn="base">
              <a:buNone/>
            </a:pPr>
            <a:r>
              <a:rPr lang="cs-CZ" dirty="0"/>
              <a:t>Po zvolení jedné z možností uvedené v kapitole č. 1 je na následující straně katalogu zobrazen seznam služeb, který odpovídá zvolené možnosti na úvodní straně.</a:t>
            </a:r>
          </a:p>
          <a:p>
            <a:pPr marL="0" indent="0" fontAlgn="base">
              <a:buNone/>
            </a:pPr>
            <a:endParaRPr lang="cs-CZ" b="1" dirty="0"/>
          </a:p>
          <a:p>
            <a:pPr marL="0" indent="0" fontAlgn="base">
              <a:buNone/>
            </a:pPr>
            <a:r>
              <a:rPr lang="cs-CZ" b="1" dirty="0"/>
              <a:t>Zobrazený seznam služeb:</a:t>
            </a:r>
            <a:endParaRPr lang="cs-CZ" dirty="0"/>
          </a:p>
          <a:p>
            <a:pPr marL="0" indent="0" fontAlgn="base">
              <a:buNone/>
            </a:pPr>
            <a:r>
              <a:rPr lang="cs-CZ" dirty="0"/>
              <a:t>je možno vždy zúžit pomocí nabízených filtrů (např. na požadované území, věkovou či cílovou skupinu)</a:t>
            </a:r>
          </a:p>
          <a:p>
            <a:pPr marL="0" indent="0" fontAlgn="base">
              <a:buNone/>
            </a:pPr>
            <a:r>
              <a:rPr lang="cs-CZ" dirty="0"/>
              <a:t>nabízí základní informace o dané sociální službě - kontaktní údaje na službu, informace o cílové skupině uživatelů, formě a místu poskytování služby</a:t>
            </a:r>
          </a:p>
          <a:p>
            <a:pPr marL="0" indent="0" fontAlgn="base">
              <a:buNone/>
            </a:pPr>
            <a:r>
              <a:rPr lang="cs-CZ" dirty="0"/>
              <a:t>je možno zúžit vybráním pouze některých služeb (zaškrtnutím dané služby)</a:t>
            </a:r>
          </a:p>
          <a:p>
            <a:pPr marL="0" indent="0" fontAlgn="base">
              <a:buNone/>
            </a:pPr>
            <a:r>
              <a:rPr lang="cs-CZ" dirty="0"/>
              <a:t>lze převést do formátu </a:t>
            </a:r>
            <a:r>
              <a:rPr lang="cs-CZ" dirty="0" err="1"/>
              <a:t>pdf</a:t>
            </a:r>
            <a:r>
              <a:rPr lang="cs-CZ" dirty="0"/>
              <a:t>, </a:t>
            </a:r>
            <a:r>
              <a:rPr lang="cs-CZ" dirty="0" err="1"/>
              <a:t>word</a:t>
            </a:r>
            <a:r>
              <a:rPr lang="cs-CZ" dirty="0"/>
              <a:t>, </a:t>
            </a:r>
            <a:r>
              <a:rPr lang="cs-CZ" dirty="0" err="1"/>
              <a:t>excel</a:t>
            </a:r>
            <a:r>
              <a:rPr lang="cs-CZ" dirty="0"/>
              <a:t> a zaslat na e-mail nebo vytisknout</a:t>
            </a:r>
          </a:p>
          <a:p>
            <a:pPr marL="0" indent="0" fontAlgn="base">
              <a:buNone/>
            </a:pPr>
            <a:r>
              <a:rPr lang="cs-CZ" dirty="0"/>
              <a:t>je možno využít pro zobrazení tzv. </a:t>
            </a:r>
            <a:r>
              <a:rPr lang="cs-CZ" b="1" dirty="0"/>
              <a:t>„detailu služby“</a:t>
            </a:r>
            <a:endParaRPr lang="cs-CZ" dirty="0"/>
          </a:p>
          <a:p>
            <a:pPr marL="0" indent="0" fontAlgn="base">
              <a:buNone/>
            </a:pPr>
            <a:endParaRPr lang="cs-CZ" sz="3800" b="1" dirty="0"/>
          </a:p>
          <a:p>
            <a:pPr marL="0" indent="0" fontAlgn="base">
              <a:buNone/>
            </a:pPr>
            <a:r>
              <a:rPr lang="cs-CZ" dirty="0"/>
              <a:t/>
            </a:r>
            <a:br>
              <a:rPr lang="cs-CZ" dirty="0"/>
            </a:br>
            <a:r>
              <a:rPr lang="cs-CZ" dirty="0"/>
              <a:t> </a:t>
            </a:r>
          </a:p>
          <a:p>
            <a:pPr marL="0" indent="0">
              <a:buNone/>
            </a:pPr>
            <a:endParaRPr lang="cs-CZ" dirty="0"/>
          </a:p>
        </p:txBody>
      </p:sp>
    </p:spTree>
    <p:extLst>
      <p:ext uri="{BB962C8B-B14F-4D97-AF65-F5344CB8AC3E}">
        <p14:creationId xmlns:p14="http://schemas.microsoft.com/office/powerpoint/2010/main" val="3220107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endParaRPr lang="cs-CZ" sz="2800" b="1" dirty="0">
              <a:solidFill>
                <a:schemeClr val="tx2">
                  <a:lumMod val="75000"/>
                </a:schemeClr>
              </a:solidFill>
              <a:latin typeface="Arial" panose="020B0604020202020204" pitchFamily="34" charset="0"/>
              <a:cs typeface="Arial" panose="020B0604020202020204" pitchFamily="34" charset="0"/>
            </a:endParaRPr>
          </a:p>
        </p:txBody>
      </p:sp>
      <p:sp>
        <p:nvSpPr>
          <p:cNvPr id="3" name="Zástupný symbol pro obsah 2"/>
          <p:cNvSpPr>
            <a:spLocks noGrp="1"/>
          </p:cNvSpPr>
          <p:nvPr>
            <p:ph idx="1"/>
          </p:nvPr>
        </p:nvSpPr>
        <p:spPr>
          <a:xfrm>
            <a:off x="457200" y="1384176"/>
            <a:ext cx="8435280" cy="5213176"/>
          </a:xfrm>
        </p:spPr>
        <p:txBody>
          <a:bodyPr>
            <a:normAutofit/>
          </a:bodyPr>
          <a:lstStyle/>
          <a:p>
            <a:endParaRPr lang="cs-CZ" sz="2400" dirty="0">
              <a:latin typeface="Arial" panose="020B0604020202020204" pitchFamily="34" charset="0"/>
              <a:cs typeface="Arial" panose="020B0604020202020204" pitchFamily="34" charset="0"/>
            </a:endParaRPr>
          </a:p>
          <a:p>
            <a:endParaRPr lang="cs-CZ" dirty="0">
              <a:latin typeface="Arial" panose="020B0604020202020204" pitchFamily="34" charset="0"/>
              <a:cs typeface="Arial" panose="020B0604020202020204" pitchFamily="34" charset="0"/>
            </a:endParaRPr>
          </a:p>
        </p:txBody>
      </p:sp>
      <p:pic>
        <p:nvPicPr>
          <p:cNvPr id="4" name="Obrázek 3">
            <a:extLst>
              <a:ext uri="{FF2B5EF4-FFF2-40B4-BE49-F238E27FC236}">
                <a16:creationId xmlns:a16="http://schemas.microsoft.com/office/drawing/2014/main" id="{621754B3-207F-4BAF-9664-CCE4E958715B}"/>
              </a:ext>
            </a:extLst>
          </p:cNvPr>
          <p:cNvPicPr>
            <a:picLocks noChangeAspect="1"/>
          </p:cNvPicPr>
          <p:nvPr/>
        </p:nvPicPr>
        <p:blipFill>
          <a:blip r:embed="rId2"/>
          <a:stretch>
            <a:fillRect/>
          </a:stretch>
        </p:blipFill>
        <p:spPr>
          <a:xfrm>
            <a:off x="755576" y="-7099"/>
            <a:ext cx="9080500" cy="6858000"/>
          </a:xfrm>
          <a:prstGeom prst="rect">
            <a:avLst/>
          </a:prstGeom>
        </p:spPr>
      </p:pic>
    </p:spTree>
    <p:extLst>
      <p:ext uri="{BB962C8B-B14F-4D97-AF65-F5344CB8AC3E}">
        <p14:creationId xmlns:p14="http://schemas.microsoft.com/office/powerpoint/2010/main" val="25322284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359635-DF6D-4136-92C8-51BF964D32E7}"/>
              </a:ext>
            </a:extLst>
          </p:cNvPr>
          <p:cNvSpPr>
            <a:spLocks noGrp="1"/>
          </p:cNvSpPr>
          <p:nvPr>
            <p:ph type="title"/>
          </p:nvPr>
        </p:nvSpPr>
        <p:spPr/>
        <p:txBody>
          <a:bodyPr>
            <a:normAutofit fontScale="90000"/>
          </a:bodyPr>
          <a:lstStyle/>
          <a:p>
            <a:r>
              <a:rPr lang="cs-CZ" dirty="0">
                <a:solidFill>
                  <a:schemeClr val="tx2">
                    <a:lumMod val="75000"/>
                  </a:schemeClr>
                </a:solidFill>
              </a:rPr>
              <a:t>Katalog sociálních služeb ve </a:t>
            </a:r>
            <a:br>
              <a:rPr lang="cs-CZ" dirty="0">
                <a:solidFill>
                  <a:schemeClr val="tx2">
                    <a:lumMod val="75000"/>
                  </a:schemeClr>
                </a:solidFill>
              </a:rPr>
            </a:br>
            <a:r>
              <a:rPr lang="cs-CZ" dirty="0">
                <a:solidFill>
                  <a:schemeClr val="tx2">
                    <a:lumMod val="75000"/>
                  </a:schemeClr>
                </a:solidFill>
              </a:rPr>
              <a:t>Zlínském kraji</a:t>
            </a:r>
          </a:p>
        </p:txBody>
      </p:sp>
      <p:sp>
        <p:nvSpPr>
          <p:cNvPr id="3" name="Zástupný symbol pro obsah 2">
            <a:extLst>
              <a:ext uri="{FF2B5EF4-FFF2-40B4-BE49-F238E27FC236}">
                <a16:creationId xmlns:a16="http://schemas.microsoft.com/office/drawing/2014/main" id="{0DA57EEA-BD4F-4936-A3A9-7C9D1A129B28}"/>
              </a:ext>
            </a:extLst>
          </p:cNvPr>
          <p:cNvSpPr>
            <a:spLocks noGrp="1"/>
          </p:cNvSpPr>
          <p:nvPr>
            <p:ph idx="1"/>
          </p:nvPr>
        </p:nvSpPr>
        <p:spPr>
          <a:xfrm>
            <a:off x="457200" y="1600200"/>
            <a:ext cx="8229600" cy="4781128"/>
          </a:xfrm>
        </p:spPr>
        <p:txBody>
          <a:bodyPr>
            <a:normAutofit fontScale="55000" lnSpcReduction="20000"/>
          </a:bodyPr>
          <a:lstStyle/>
          <a:p>
            <a:pPr marL="0" indent="0" fontAlgn="base">
              <a:buNone/>
            </a:pPr>
            <a:r>
              <a:rPr lang="cs-CZ" b="1" dirty="0"/>
              <a:t>3.     DETAIL SLUŽBY</a:t>
            </a:r>
            <a:endParaRPr lang="cs-CZ" dirty="0"/>
          </a:p>
          <a:p>
            <a:pPr marL="0" indent="0" fontAlgn="base">
              <a:buNone/>
            </a:pPr>
            <a:r>
              <a:rPr lang="cs-CZ" dirty="0"/>
              <a:t>Jedná se o podrobné informace ke konkrétní vyhledané sociální službě.</a:t>
            </a:r>
          </a:p>
          <a:p>
            <a:pPr marL="0" indent="0" fontAlgn="base">
              <a:buNone/>
            </a:pPr>
            <a:r>
              <a:rPr lang="cs-CZ" dirty="0"/>
              <a:t> </a:t>
            </a:r>
          </a:p>
          <a:p>
            <a:pPr marL="0" indent="0" fontAlgn="base">
              <a:buNone/>
            </a:pPr>
            <a:r>
              <a:rPr lang="cs-CZ" b="1" dirty="0"/>
              <a:t>4.     KONTAKTNÍ FORMULÁŘ</a:t>
            </a:r>
            <a:endParaRPr lang="cs-CZ" dirty="0"/>
          </a:p>
          <a:p>
            <a:pPr marL="0" indent="0" fontAlgn="base">
              <a:buNone/>
            </a:pPr>
            <a:r>
              <a:rPr lang="cs-CZ" dirty="0"/>
              <a:t>Na úvodní straně katalogu je nabídnut uživatelům katalogu kontaktní formulář - </a:t>
            </a:r>
            <a:r>
              <a:rPr lang="cs-CZ" b="1" dirty="0"/>
              <a:t>„Napište nám“</a:t>
            </a:r>
            <a:r>
              <a:rPr lang="cs-CZ" dirty="0"/>
              <a:t>, který lze využít pro dotazy týkající se problematiky sociálních služeb, možnosti vyhledávání požadované služby v katalogu nebo dotazů a podnětů souvisejících s funkčností katalogu.</a:t>
            </a:r>
          </a:p>
          <a:p>
            <a:pPr marL="0" indent="0" fontAlgn="base">
              <a:buNone/>
            </a:pPr>
            <a:r>
              <a:rPr lang="cs-CZ" dirty="0"/>
              <a:t> </a:t>
            </a:r>
          </a:p>
          <a:p>
            <a:pPr marL="0" indent="0" fontAlgn="base">
              <a:buNone/>
            </a:pPr>
            <a:r>
              <a:rPr lang="cs-CZ" b="1" dirty="0"/>
              <a:t>5.     AKCE</a:t>
            </a:r>
            <a:endParaRPr lang="cs-CZ" dirty="0"/>
          </a:p>
          <a:p>
            <a:pPr marL="0" indent="0" fontAlgn="base">
              <a:buNone/>
            </a:pPr>
            <a:r>
              <a:rPr lang="cs-CZ" dirty="0"/>
              <a:t>Uživatel katalogu může získat přehled o konaných akcích, které se vztahují k sociální oblasti a jsou realizovány poskytovateli sociálních služeb nebo Zlínským krajem. Akce lze zobrazit na úvodní straně katalogu prostřednictvím záložky </a:t>
            </a:r>
            <a:r>
              <a:rPr lang="cs-CZ" b="1" dirty="0"/>
              <a:t>„Akce“</a:t>
            </a:r>
            <a:r>
              <a:rPr lang="cs-CZ" dirty="0"/>
              <a:t> nebo „</a:t>
            </a:r>
            <a:r>
              <a:rPr lang="cs-CZ" b="1" dirty="0"/>
              <a:t>Kalendáře akcí“.</a:t>
            </a:r>
            <a:endParaRPr lang="cs-CZ" dirty="0"/>
          </a:p>
          <a:p>
            <a:pPr marL="0" indent="0" fontAlgn="base">
              <a:buNone/>
            </a:pPr>
            <a:r>
              <a:rPr lang="cs-CZ" dirty="0"/>
              <a:t> </a:t>
            </a:r>
          </a:p>
          <a:p>
            <a:pPr marL="0" indent="0" fontAlgn="base">
              <a:buNone/>
            </a:pPr>
            <a:endParaRPr lang="cs-CZ" sz="3800" b="1" dirty="0"/>
          </a:p>
          <a:p>
            <a:pPr marL="0" indent="0" fontAlgn="base">
              <a:buNone/>
            </a:pPr>
            <a:r>
              <a:rPr lang="cs-CZ" dirty="0"/>
              <a:t/>
            </a:r>
            <a:br>
              <a:rPr lang="cs-CZ" dirty="0"/>
            </a:br>
            <a:r>
              <a:rPr lang="cs-CZ" dirty="0"/>
              <a:t> </a:t>
            </a:r>
          </a:p>
          <a:p>
            <a:pPr marL="0" indent="0">
              <a:buNone/>
            </a:pPr>
            <a:endParaRPr lang="cs-CZ" dirty="0"/>
          </a:p>
        </p:txBody>
      </p:sp>
    </p:spTree>
    <p:extLst>
      <p:ext uri="{BB962C8B-B14F-4D97-AF65-F5344CB8AC3E}">
        <p14:creationId xmlns:p14="http://schemas.microsoft.com/office/powerpoint/2010/main" val="11296112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359635-DF6D-4136-92C8-51BF964D32E7}"/>
              </a:ext>
            </a:extLst>
          </p:cNvPr>
          <p:cNvSpPr>
            <a:spLocks noGrp="1"/>
          </p:cNvSpPr>
          <p:nvPr>
            <p:ph type="title"/>
          </p:nvPr>
        </p:nvSpPr>
        <p:spPr/>
        <p:txBody>
          <a:bodyPr>
            <a:normAutofit fontScale="90000"/>
          </a:bodyPr>
          <a:lstStyle/>
          <a:p>
            <a:r>
              <a:rPr lang="cs-CZ" dirty="0">
                <a:solidFill>
                  <a:schemeClr val="tx2">
                    <a:lumMod val="75000"/>
                  </a:schemeClr>
                </a:solidFill>
              </a:rPr>
              <a:t>Katalog sociálních služeb ve </a:t>
            </a:r>
            <a:br>
              <a:rPr lang="cs-CZ" dirty="0">
                <a:solidFill>
                  <a:schemeClr val="tx2">
                    <a:lumMod val="75000"/>
                  </a:schemeClr>
                </a:solidFill>
              </a:rPr>
            </a:br>
            <a:r>
              <a:rPr lang="cs-CZ" dirty="0">
                <a:solidFill>
                  <a:schemeClr val="tx2">
                    <a:lumMod val="75000"/>
                  </a:schemeClr>
                </a:solidFill>
              </a:rPr>
              <a:t>Zlínském kraji</a:t>
            </a:r>
          </a:p>
        </p:txBody>
      </p:sp>
      <p:sp>
        <p:nvSpPr>
          <p:cNvPr id="3" name="Zástupný symbol pro obsah 2">
            <a:extLst>
              <a:ext uri="{FF2B5EF4-FFF2-40B4-BE49-F238E27FC236}">
                <a16:creationId xmlns:a16="http://schemas.microsoft.com/office/drawing/2014/main" id="{0DA57EEA-BD4F-4936-A3A9-7C9D1A129B28}"/>
              </a:ext>
            </a:extLst>
          </p:cNvPr>
          <p:cNvSpPr>
            <a:spLocks noGrp="1"/>
          </p:cNvSpPr>
          <p:nvPr>
            <p:ph idx="1"/>
          </p:nvPr>
        </p:nvSpPr>
        <p:spPr>
          <a:xfrm>
            <a:off x="457200" y="1600200"/>
            <a:ext cx="8229600" cy="4781128"/>
          </a:xfrm>
        </p:spPr>
        <p:txBody>
          <a:bodyPr>
            <a:normAutofit fontScale="55000" lnSpcReduction="20000"/>
          </a:bodyPr>
          <a:lstStyle/>
          <a:p>
            <a:pPr marL="0" indent="0" fontAlgn="base">
              <a:buNone/>
            </a:pPr>
            <a:r>
              <a:rPr lang="cs-CZ" b="1" dirty="0"/>
              <a:t>3.     DETAIL SLUŽBY</a:t>
            </a:r>
            <a:endParaRPr lang="cs-CZ" dirty="0"/>
          </a:p>
          <a:p>
            <a:pPr marL="0" indent="0" fontAlgn="base">
              <a:buNone/>
            </a:pPr>
            <a:r>
              <a:rPr lang="cs-CZ" dirty="0"/>
              <a:t>Jedná se o podrobné informace ke konkrétní vyhledané sociální službě.</a:t>
            </a:r>
          </a:p>
          <a:p>
            <a:pPr marL="0" indent="0" fontAlgn="base">
              <a:buNone/>
            </a:pPr>
            <a:r>
              <a:rPr lang="cs-CZ" dirty="0"/>
              <a:t> </a:t>
            </a:r>
          </a:p>
          <a:p>
            <a:pPr marL="0" indent="0" fontAlgn="base">
              <a:buNone/>
            </a:pPr>
            <a:r>
              <a:rPr lang="cs-CZ" b="1" dirty="0"/>
              <a:t>4.     KONTAKTNÍ FORMULÁŘ</a:t>
            </a:r>
            <a:endParaRPr lang="cs-CZ" dirty="0"/>
          </a:p>
          <a:p>
            <a:pPr marL="0" indent="0" fontAlgn="base">
              <a:buNone/>
            </a:pPr>
            <a:r>
              <a:rPr lang="cs-CZ" dirty="0"/>
              <a:t>Na úvodní straně katalogu je nabídnut uživatelům katalogu kontaktní formulář - </a:t>
            </a:r>
            <a:r>
              <a:rPr lang="cs-CZ" b="1" dirty="0"/>
              <a:t>„Napište nám“</a:t>
            </a:r>
            <a:r>
              <a:rPr lang="cs-CZ" dirty="0"/>
              <a:t>, který lze využít pro dotazy týkající se problematiky sociálních služeb, možnosti vyhledávání požadované služby v katalogu nebo dotazů a podnětů souvisejících s funkčností katalogu.</a:t>
            </a:r>
          </a:p>
          <a:p>
            <a:pPr marL="0" indent="0" fontAlgn="base">
              <a:buNone/>
            </a:pPr>
            <a:r>
              <a:rPr lang="cs-CZ" dirty="0"/>
              <a:t> </a:t>
            </a:r>
          </a:p>
          <a:p>
            <a:pPr marL="0" indent="0" fontAlgn="base">
              <a:buNone/>
            </a:pPr>
            <a:r>
              <a:rPr lang="cs-CZ" b="1" dirty="0"/>
              <a:t>5.     AKCE</a:t>
            </a:r>
            <a:endParaRPr lang="cs-CZ" dirty="0"/>
          </a:p>
          <a:p>
            <a:pPr marL="0" indent="0" fontAlgn="base">
              <a:buNone/>
            </a:pPr>
            <a:r>
              <a:rPr lang="cs-CZ" dirty="0"/>
              <a:t>Uživatel katalogu může získat přehled o konaných akcích, které se vztahují k sociální oblasti a jsou realizovány poskytovateli sociálních služeb nebo Zlínským krajem. Akce lze zobrazit na úvodní straně katalogu prostřednictvím záložky </a:t>
            </a:r>
            <a:r>
              <a:rPr lang="cs-CZ" b="1" dirty="0"/>
              <a:t>„Akce“</a:t>
            </a:r>
            <a:r>
              <a:rPr lang="cs-CZ" dirty="0"/>
              <a:t> nebo „</a:t>
            </a:r>
            <a:r>
              <a:rPr lang="cs-CZ" b="1" dirty="0"/>
              <a:t>Kalendáře akcí“.</a:t>
            </a:r>
            <a:endParaRPr lang="cs-CZ" dirty="0"/>
          </a:p>
          <a:p>
            <a:pPr marL="0" indent="0" fontAlgn="base">
              <a:buNone/>
            </a:pPr>
            <a:r>
              <a:rPr lang="cs-CZ" dirty="0"/>
              <a:t> </a:t>
            </a:r>
          </a:p>
          <a:p>
            <a:pPr marL="0" indent="0" fontAlgn="base">
              <a:buNone/>
            </a:pPr>
            <a:endParaRPr lang="cs-CZ" sz="3800" b="1" dirty="0"/>
          </a:p>
          <a:p>
            <a:pPr marL="0" indent="0" fontAlgn="base">
              <a:buNone/>
            </a:pPr>
            <a:r>
              <a:rPr lang="cs-CZ" dirty="0"/>
              <a:t/>
            </a:r>
            <a:br>
              <a:rPr lang="cs-CZ" dirty="0"/>
            </a:br>
            <a:r>
              <a:rPr lang="cs-CZ" dirty="0"/>
              <a:t> </a:t>
            </a:r>
          </a:p>
          <a:p>
            <a:pPr marL="0" indent="0">
              <a:buNone/>
            </a:pPr>
            <a:endParaRPr lang="cs-CZ" dirty="0"/>
          </a:p>
        </p:txBody>
      </p:sp>
    </p:spTree>
    <p:extLst>
      <p:ext uri="{BB962C8B-B14F-4D97-AF65-F5344CB8AC3E}">
        <p14:creationId xmlns:p14="http://schemas.microsoft.com/office/powerpoint/2010/main" val="2858484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359635-DF6D-4136-92C8-51BF964D32E7}"/>
              </a:ext>
            </a:extLst>
          </p:cNvPr>
          <p:cNvSpPr>
            <a:spLocks noGrp="1"/>
          </p:cNvSpPr>
          <p:nvPr>
            <p:ph type="title"/>
          </p:nvPr>
        </p:nvSpPr>
        <p:spPr/>
        <p:txBody>
          <a:bodyPr>
            <a:normAutofit fontScale="90000"/>
          </a:bodyPr>
          <a:lstStyle/>
          <a:p>
            <a:r>
              <a:rPr lang="cs-CZ" dirty="0">
                <a:solidFill>
                  <a:schemeClr val="tx2">
                    <a:lumMod val="75000"/>
                  </a:schemeClr>
                </a:solidFill>
              </a:rPr>
              <a:t>Katalog sociálních služeb ve </a:t>
            </a:r>
            <a:br>
              <a:rPr lang="cs-CZ" dirty="0">
                <a:solidFill>
                  <a:schemeClr val="tx2">
                    <a:lumMod val="75000"/>
                  </a:schemeClr>
                </a:solidFill>
              </a:rPr>
            </a:br>
            <a:r>
              <a:rPr lang="cs-CZ" dirty="0">
                <a:solidFill>
                  <a:schemeClr val="tx2">
                    <a:lumMod val="75000"/>
                  </a:schemeClr>
                </a:solidFill>
              </a:rPr>
              <a:t>Zlínském kraji</a:t>
            </a:r>
          </a:p>
        </p:txBody>
      </p:sp>
      <p:sp>
        <p:nvSpPr>
          <p:cNvPr id="3" name="Zástupný symbol pro obsah 2">
            <a:extLst>
              <a:ext uri="{FF2B5EF4-FFF2-40B4-BE49-F238E27FC236}">
                <a16:creationId xmlns:a16="http://schemas.microsoft.com/office/drawing/2014/main" id="{0DA57EEA-BD4F-4936-A3A9-7C9D1A129B28}"/>
              </a:ext>
            </a:extLst>
          </p:cNvPr>
          <p:cNvSpPr>
            <a:spLocks noGrp="1"/>
          </p:cNvSpPr>
          <p:nvPr>
            <p:ph idx="1"/>
          </p:nvPr>
        </p:nvSpPr>
        <p:spPr>
          <a:xfrm>
            <a:off x="457200" y="1600200"/>
            <a:ext cx="8229600" cy="4781128"/>
          </a:xfrm>
        </p:spPr>
        <p:txBody>
          <a:bodyPr>
            <a:normAutofit fontScale="55000" lnSpcReduction="20000"/>
          </a:bodyPr>
          <a:lstStyle/>
          <a:p>
            <a:pPr marL="0" indent="0" fontAlgn="base">
              <a:buNone/>
            </a:pPr>
            <a:r>
              <a:rPr lang="cs-CZ" b="1" dirty="0"/>
              <a:t>6.     DALŠÍ INFORMACE</a:t>
            </a:r>
            <a:endParaRPr lang="cs-CZ" dirty="0"/>
          </a:p>
          <a:p>
            <a:pPr marL="0" indent="0" fontAlgn="base">
              <a:buNone/>
            </a:pPr>
            <a:r>
              <a:rPr lang="cs-CZ" dirty="0"/>
              <a:t>Prostřednictvím záložek na úvodní straně katalogu lze dále získat:</a:t>
            </a:r>
          </a:p>
          <a:p>
            <a:pPr marL="0" indent="0" fontAlgn="base">
              <a:buNone/>
            </a:pPr>
            <a:r>
              <a:rPr lang="cs-CZ" dirty="0"/>
              <a:t>Přehled poskytovatelů sociálních služeb včetně kontaktů a přehledu jimi poskytovaných sociálních služeb - záložka</a:t>
            </a:r>
            <a:r>
              <a:rPr lang="cs-CZ" b="1" dirty="0"/>
              <a:t> „Poskytovatelé“.</a:t>
            </a:r>
            <a:endParaRPr lang="cs-CZ" dirty="0"/>
          </a:p>
          <a:p>
            <a:pPr marL="0" indent="0" fontAlgn="base">
              <a:buNone/>
            </a:pPr>
            <a:r>
              <a:rPr lang="cs-CZ" dirty="0"/>
              <a:t>Přehled sociálních služeb prostřednictvím jejich zobrazení v mapě. I zde je možno využít k vyhledávání nabízené filtry - záložka </a:t>
            </a:r>
            <a:r>
              <a:rPr lang="cs-CZ" b="1" dirty="0"/>
              <a:t>„Mapy“.</a:t>
            </a:r>
            <a:endParaRPr lang="cs-CZ" dirty="0"/>
          </a:p>
          <a:p>
            <a:pPr marL="0" indent="0" fontAlgn="base">
              <a:buNone/>
            </a:pPr>
            <a:endParaRPr lang="cs-CZ" dirty="0"/>
          </a:p>
          <a:p>
            <a:pPr marL="0" indent="0" fontAlgn="base">
              <a:buNone/>
            </a:pPr>
            <a:r>
              <a:rPr lang="cs-CZ" dirty="0"/>
              <a:t>Informace:</a:t>
            </a:r>
          </a:p>
          <a:p>
            <a:pPr lvl="1" fontAlgn="base"/>
            <a:r>
              <a:rPr lang="cs-CZ" dirty="0"/>
              <a:t>Co jsou to sociální služby</a:t>
            </a:r>
          </a:p>
          <a:p>
            <a:pPr lvl="1" fontAlgn="base"/>
            <a:r>
              <a:rPr lang="cs-CZ" dirty="0"/>
              <a:t>Často kladené dotazy</a:t>
            </a:r>
          </a:p>
          <a:p>
            <a:pPr marL="0" indent="0" fontAlgn="base">
              <a:buNone/>
            </a:pPr>
            <a:endParaRPr lang="cs-CZ" dirty="0"/>
          </a:p>
          <a:p>
            <a:pPr marL="0" indent="0" fontAlgn="base">
              <a:buNone/>
            </a:pPr>
            <a:r>
              <a:rPr lang="cs-CZ" dirty="0"/>
              <a:t>Odkazy na webové stránky a místa, která souvisí se sociální oblastí v širším slova smyslu. V podstatě se jedná o rychlé zprostředkování kontaktu na oblasti související např. se sociálními dávkami, dotačním řízením, plánováním sociálních služeb apod. - záložka </a:t>
            </a:r>
            <a:r>
              <a:rPr lang="cs-CZ" b="1" dirty="0"/>
              <a:t>„Odkazy“.</a:t>
            </a:r>
            <a:endParaRPr lang="cs-CZ" dirty="0"/>
          </a:p>
          <a:p>
            <a:pPr marL="0" indent="0" fontAlgn="base">
              <a:buNone/>
            </a:pPr>
            <a:endParaRPr lang="cs-CZ" sz="3800" b="1" dirty="0"/>
          </a:p>
          <a:p>
            <a:pPr marL="0" indent="0" fontAlgn="base">
              <a:buNone/>
            </a:pPr>
            <a:r>
              <a:rPr lang="cs-CZ" dirty="0"/>
              <a:t/>
            </a:r>
            <a:br>
              <a:rPr lang="cs-CZ" dirty="0"/>
            </a:br>
            <a:r>
              <a:rPr lang="cs-CZ" dirty="0"/>
              <a:t> </a:t>
            </a:r>
          </a:p>
          <a:p>
            <a:pPr marL="0" indent="0">
              <a:buNone/>
            </a:pPr>
            <a:endParaRPr lang="cs-CZ" dirty="0"/>
          </a:p>
        </p:txBody>
      </p:sp>
    </p:spTree>
    <p:extLst>
      <p:ext uri="{BB962C8B-B14F-4D97-AF65-F5344CB8AC3E}">
        <p14:creationId xmlns:p14="http://schemas.microsoft.com/office/powerpoint/2010/main" val="10322490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D70D38-D350-4E03-956C-AC7D0059F013}"/>
              </a:ext>
            </a:extLst>
          </p:cNvPr>
          <p:cNvSpPr>
            <a:spLocks noGrp="1"/>
          </p:cNvSpPr>
          <p:nvPr>
            <p:ph type="title"/>
          </p:nvPr>
        </p:nvSpPr>
        <p:spPr/>
        <p:txBody>
          <a:bodyPr>
            <a:normAutofit fontScale="90000"/>
          </a:bodyPr>
          <a:lstStyle/>
          <a:p>
            <a:r>
              <a:rPr lang="cs-CZ" dirty="0">
                <a:solidFill>
                  <a:schemeClr val="tx2">
                    <a:lumMod val="75000"/>
                  </a:schemeClr>
                </a:solidFill>
              </a:rPr>
              <a:t>Praktické příklady vyhledání </a:t>
            </a:r>
            <a:br>
              <a:rPr lang="cs-CZ" dirty="0">
                <a:solidFill>
                  <a:schemeClr val="tx2">
                    <a:lumMod val="75000"/>
                  </a:schemeClr>
                </a:solidFill>
              </a:rPr>
            </a:br>
            <a:r>
              <a:rPr lang="cs-CZ" dirty="0">
                <a:solidFill>
                  <a:schemeClr val="tx2">
                    <a:lumMod val="75000"/>
                  </a:schemeClr>
                </a:solidFill>
              </a:rPr>
              <a:t>sociální služby</a:t>
            </a:r>
          </a:p>
        </p:txBody>
      </p:sp>
      <p:sp>
        <p:nvSpPr>
          <p:cNvPr id="3" name="Zástupný symbol pro obsah 2">
            <a:extLst>
              <a:ext uri="{FF2B5EF4-FFF2-40B4-BE49-F238E27FC236}">
                <a16:creationId xmlns:a16="http://schemas.microsoft.com/office/drawing/2014/main" id="{F73FCB19-BF59-4AC5-BB16-4821BC630F53}"/>
              </a:ext>
            </a:extLst>
          </p:cNvPr>
          <p:cNvSpPr>
            <a:spLocks noGrp="1"/>
          </p:cNvSpPr>
          <p:nvPr>
            <p:ph idx="1"/>
          </p:nvPr>
        </p:nvSpPr>
        <p:spPr/>
        <p:txBody>
          <a:bodyPr/>
          <a:lstStyle/>
          <a:p>
            <a:pPr marL="0" indent="0">
              <a:buNone/>
            </a:pPr>
            <a:r>
              <a:rPr lang="cs-CZ" dirty="0"/>
              <a:t>Na základě reálného příkladu, se pokuste vyhledat vhodnou sociální službu/y.</a:t>
            </a:r>
          </a:p>
          <a:p>
            <a:pPr marL="0" indent="0">
              <a:buNone/>
            </a:pPr>
            <a:endParaRPr lang="cs-CZ" dirty="0"/>
          </a:p>
          <a:p>
            <a:pPr marL="0" indent="0">
              <a:buNone/>
            </a:pPr>
            <a:r>
              <a:rPr lang="cs-CZ" dirty="0"/>
              <a:t>Využijte:</a:t>
            </a:r>
          </a:p>
          <a:p>
            <a:pPr marL="514350" indent="-514350">
              <a:buAutoNum type="arabicPeriod"/>
            </a:pPr>
            <a:r>
              <a:rPr lang="cs-CZ" dirty="0">
                <a:hlinkClick r:id="rId2"/>
              </a:rPr>
              <a:t>Registr poskytovatelů sociálních služeb </a:t>
            </a:r>
            <a:endParaRPr lang="cs-CZ" dirty="0"/>
          </a:p>
          <a:p>
            <a:pPr marL="514350" indent="-514350">
              <a:buAutoNum type="arabicPeriod"/>
            </a:pPr>
            <a:r>
              <a:rPr lang="cs-CZ" dirty="0">
                <a:hlinkClick r:id="rId3"/>
              </a:rPr>
              <a:t>Katalog sociálních služeb ve Zlínském kraji</a:t>
            </a:r>
            <a:endParaRPr lang="cs-CZ" dirty="0"/>
          </a:p>
        </p:txBody>
      </p:sp>
    </p:spTree>
    <p:extLst>
      <p:ext uri="{BB962C8B-B14F-4D97-AF65-F5344CB8AC3E}">
        <p14:creationId xmlns:p14="http://schemas.microsoft.com/office/powerpoint/2010/main" val="3031649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84C88B-4577-4FA4-9D1A-934F1626866E}"/>
              </a:ext>
            </a:extLst>
          </p:cNvPr>
          <p:cNvSpPr>
            <a:spLocks noGrp="1"/>
          </p:cNvSpPr>
          <p:nvPr>
            <p:ph type="title"/>
          </p:nvPr>
        </p:nvSpPr>
        <p:spPr/>
        <p:txBody>
          <a:bodyPr>
            <a:normAutofit fontScale="90000"/>
          </a:bodyPr>
          <a:lstStyle/>
          <a:p>
            <a:r>
              <a:rPr lang="cs-CZ" dirty="0">
                <a:solidFill>
                  <a:schemeClr val="tx2">
                    <a:lumMod val="75000"/>
                  </a:schemeClr>
                </a:solidFill>
              </a:rPr>
              <a:t>1. Praktický příklad vyhledání služby</a:t>
            </a:r>
          </a:p>
        </p:txBody>
      </p:sp>
      <p:sp>
        <p:nvSpPr>
          <p:cNvPr id="3" name="Zástupný symbol pro obsah 2">
            <a:extLst>
              <a:ext uri="{FF2B5EF4-FFF2-40B4-BE49-F238E27FC236}">
                <a16:creationId xmlns:a16="http://schemas.microsoft.com/office/drawing/2014/main" id="{AE5D1C3A-EDCD-47E2-8FEC-8969B3DE7503}"/>
              </a:ext>
            </a:extLst>
          </p:cNvPr>
          <p:cNvSpPr>
            <a:spLocks noGrp="1"/>
          </p:cNvSpPr>
          <p:nvPr>
            <p:ph idx="1"/>
          </p:nvPr>
        </p:nvSpPr>
        <p:spPr/>
        <p:txBody>
          <a:bodyPr>
            <a:normAutofit fontScale="92500"/>
          </a:bodyPr>
          <a:lstStyle/>
          <a:p>
            <a:pPr marL="0" indent="0">
              <a:buNone/>
            </a:pPr>
            <a:r>
              <a:rPr lang="cs-CZ" dirty="0"/>
              <a:t>Písemný podnět obyvatelky domu s popisem problému klientky s Alzheimerovou demencí.</a:t>
            </a:r>
            <a:endParaRPr lang="cs-CZ" u="sng" dirty="0"/>
          </a:p>
          <a:p>
            <a:pPr marL="0" indent="0">
              <a:buNone/>
            </a:pPr>
            <a:r>
              <a:rPr lang="cs-CZ" dirty="0"/>
              <a:t>Prvotní pomoc a podpora byla poskytnuta ze strany sousedky podáním podnětu na odbor sociálních věcí, který se v rámci odborného sociálního poradenství snažil stabilizovat zdravotní stav prostřednictvím ošetřujícího a odborného lékaře-psychiatra a kontaktováním služeb pečovatelské, ošetřovatelské a denního stacionáře……</a:t>
            </a:r>
            <a:endParaRPr lang="cs-CZ" u="sng" dirty="0"/>
          </a:p>
          <a:p>
            <a:pPr marL="0" indent="0">
              <a:buNone/>
            </a:pPr>
            <a:endParaRPr lang="cs-CZ" dirty="0"/>
          </a:p>
        </p:txBody>
      </p:sp>
    </p:spTree>
    <p:extLst>
      <p:ext uri="{BB962C8B-B14F-4D97-AF65-F5344CB8AC3E}">
        <p14:creationId xmlns:p14="http://schemas.microsoft.com/office/powerpoint/2010/main" val="29793217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84C88B-4577-4FA4-9D1A-934F1626866E}"/>
              </a:ext>
            </a:extLst>
          </p:cNvPr>
          <p:cNvSpPr>
            <a:spLocks noGrp="1"/>
          </p:cNvSpPr>
          <p:nvPr>
            <p:ph type="title"/>
          </p:nvPr>
        </p:nvSpPr>
        <p:spPr/>
        <p:txBody>
          <a:bodyPr>
            <a:normAutofit/>
          </a:bodyPr>
          <a:lstStyle/>
          <a:p>
            <a:r>
              <a:rPr lang="cs-CZ" dirty="0">
                <a:solidFill>
                  <a:schemeClr val="tx2">
                    <a:lumMod val="75000"/>
                  </a:schemeClr>
                </a:solidFill>
              </a:rPr>
              <a:t>Praktický příklad vyhledání služby</a:t>
            </a:r>
          </a:p>
        </p:txBody>
      </p:sp>
      <p:sp>
        <p:nvSpPr>
          <p:cNvPr id="3" name="Zástupný symbol pro obsah 2">
            <a:extLst>
              <a:ext uri="{FF2B5EF4-FFF2-40B4-BE49-F238E27FC236}">
                <a16:creationId xmlns:a16="http://schemas.microsoft.com/office/drawing/2014/main" id="{AE5D1C3A-EDCD-47E2-8FEC-8969B3DE7503}"/>
              </a:ext>
            </a:extLst>
          </p:cNvPr>
          <p:cNvSpPr>
            <a:spLocks noGrp="1"/>
          </p:cNvSpPr>
          <p:nvPr>
            <p:ph idx="1"/>
          </p:nvPr>
        </p:nvSpPr>
        <p:spPr/>
        <p:txBody>
          <a:bodyPr>
            <a:normAutofit/>
          </a:bodyPr>
          <a:lstStyle/>
          <a:p>
            <a:pPr marL="0" indent="0">
              <a:buNone/>
            </a:pPr>
            <a:r>
              <a:rPr lang="cs-CZ" dirty="0"/>
              <a:t>Klientka s Alzheimerovou demencí, problém který řešil odbor sociálních věcí na základě písemného podnětu. V termínu šesti měsíců se povedlo stabilizovat zdravotní stav a klientku umístit v zařízení odpovídajícímu jejímu zdravotnímu stavu, kde má zajištěnou potřebnou péči, stravu a bydlení…</a:t>
            </a:r>
          </a:p>
        </p:txBody>
      </p:sp>
    </p:spTree>
    <p:extLst>
      <p:ext uri="{BB962C8B-B14F-4D97-AF65-F5344CB8AC3E}">
        <p14:creationId xmlns:p14="http://schemas.microsoft.com/office/powerpoint/2010/main" val="10658523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84C88B-4577-4FA4-9D1A-934F1626866E}"/>
              </a:ext>
            </a:extLst>
          </p:cNvPr>
          <p:cNvSpPr>
            <a:spLocks noGrp="1"/>
          </p:cNvSpPr>
          <p:nvPr>
            <p:ph type="title"/>
          </p:nvPr>
        </p:nvSpPr>
        <p:spPr/>
        <p:txBody>
          <a:bodyPr/>
          <a:lstStyle/>
          <a:p>
            <a:endParaRPr lang="cs-CZ" dirty="0"/>
          </a:p>
        </p:txBody>
      </p:sp>
      <p:sp>
        <p:nvSpPr>
          <p:cNvPr id="3" name="Zástupný symbol pro obsah 2">
            <a:extLst>
              <a:ext uri="{FF2B5EF4-FFF2-40B4-BE49-F238E27FC236}">
                <a16:creationId xmlns:a16="http://schemas.microsoft.com/office/drawing/2014/main" id="{AE5D1C3A-EDCD-47E2-8FEC-8969B3DE7503}"/>
              </a:ext>
            </a:extLst>
          </p:cNvPr>
          <p:cNvSpPr>
            <a:spLocks noGrp="1"/>
          </p:cNvSpPr>
          <p:nvPr>
            <p:ph idx="1"/>
          </p:nvPr>
        </p:nvSpPr>
        <p:spPr/>
        <p:txBody>
          <a:bodyPr>
            <a:normAutofit/>
          </a:bodyPr>
          <a:lstStyle/>
          <a:p>
            <a:pPr marL="0" indent="0">
              <a:buNone/>
            </a:pPr>
            <a:endParaRPr lang="cs-CZ" dirty="0"/>
          </a:p>
        </p:txBody>
      </p:sp>
      <p:pic>
        <p:nvPicPr>
          <p:cNvPr id="4" name="Obrázek 3">
            <a:extLst>
              <a:ext uri="{FF2B5EF4-FFF2-40B4-BE49-F238E27FC236}">
                <a16:creationId xmlns:a16="http://schemas.microsoft.com/office/drawing/2014/main" id="{8BF8AE19-F444-4401-972A-279143EADFA8}"/>
              </a:ext>
            </a:extLst>
          </p:cNvPr>
          <p:cNvPicPr/>
          <p:nvPr/>
        </p:nvPicPr>
        <p:blipFill>
          <a:blip r:embed="rId2">
            <a:extLst>
              <a:ext uri="{28A0092B-C50C-407E-A947-70E740481C1C}">
                <a14:useLocalDpi xmlns:a14="http://schemas.microsoft.com/office/drawing/2010/main" val="0"/>
              </a:ext>
            </a:extLst>
          </a:blip>
          <a:srcRect t="323" b="-4282"/>
          <a:stretch>
            <a:fillRect/>
          </a:stretch>
        </p:blipFill>
        <p:spPr bwMode="auto">
          <a:xfrm>
            <a:off x="0" y="-267335"/>
            <a:ext cx="9144000" cy="7392670"/>
          </a:xfrm>
          <a:prstGeom prst="rect">
            <a:avLst/>
          </a:prstGeom>
          <a:noFill/>
          <a:ln>
            <a:noFill/>
          </a:ln>
        </p:spPr>
      </p:pic>
    </p:spTree>
    <p:extLst>
      <p:ext uri="{BB962C8B-B14F-4D97-AF65-F5344CB8AC3E}">
        <p14:creationId xmlns:p14="http://schemas.microsoft.com/office/powerpoint/2010/main" val="2684435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F807CF-9AD3-4411-8713-C654075C767D}"/>
              </a:ext>
            </a:extLst>
          </p:cNvPr>
          <p:cNvSpPr>
            <a:spLocks noGrp="1"/>
          </p:cNvSpPr>
          <p:nvPr>
            <p:ph type="title"/>
          </p:nvPr>
        </p:nvSpPr>
        <p:spPr/>
        <p:txBody>
          <a:bodyPr>
            <a:normAutofit fontScale="90000"/>
          </a:bodyPr>
          <a:lstStyle/>
          <a:p>
            <a:r>
              <a:rPr lang="cs-CZ" dirty="0">
                <a:solidFill>
                  <a:schemeClr val="tx2">
                    <a:lumMod val="75000"/>
                  </a:schemeClr>
                </a:solidFill>
              </a:rPr>
              <a:t/>
            </a:r>
            <a:br>
              <a:rPr lang="cs-CZ" dirty="0">
                <a:solidFill>
                  <a:schemeClr val="tx2">
                    <a:lumMod val="75000"/>
                  </a:schemeClr>
                </a:solidFill>
              </a:rPr>
            </a:br>
            <a:r>
              <a:rPr lang="cs-CZ" dirty="0">
                <a:solidFill>
                  <a:schemeClr val="tx2">
                    <a:lumMod val="75000"/>
                  </a:schemeClr>
                </a:solidFill>
              </a:rPr>
              <a:t>Workshopem Vás provedou</a:t>
            </a:r>
            <a:r>
              <a:rPr lang="cs-CZ" dirty="0"/>
              <a:t/>
            </a:r>
            <a:br>
              <a:rPr lang="cs-CZ" dirty="0"/>
            </a:br>
            <a:endParaRPr lang="cs-CZ" dirty="0"/>
          </a:p>
        </p:txBody>
      </p:sp>
      <p:sp>
        <p:nvSpPr>
          <p:cNvPr id="3" name="Zástupný symbol pro obsah 2">
            <a:extLst>
              <a:ext uri="{FF2B5EF4-FFF2-40B4-BE49-F238E27FC236}">
                <a16:creationId xmlns:a16="http://schemas.microsoft.com/office/drawing/2014/main" id="{B58C14CC-726A-4302-8E10-1C0F42026D52}"/>
              </a:ext>
            </a:extLst>
          </p:cNvPr>
          <p:cNvSpPr>
            <a:spLocks noGrp="1"/>
          </p:cNvSpPr>
          <p:nvPr>
            <p:ph idx="1"/>
          </p:nvPr>
        </p:nvSpPr>
        <p:spPr/>
        <p:txBody>
          <a:bodyPr/>
          <a:lstStyle/>
          <a:p>
            <a:pPr marL="0" indent="0">
              <a:buNone/>
            </a:pPr>
            <a:endParaRPr lang="cs-CZ" dirty="0"/>
          </a:p>
          <a:p>
            <a:pPr marL="0" indent="0">
              <a:buNone/>
            </a:pPr>
            <a:r>
              <a:rPr lang="cs-CZ" dirty="0"/>
              <a:t>Mgr. Šárka Dořičáková, Ph.D.</a:t>
            </a:r>
          </a:p>
          <a:p>
            <a:pPr marL="0" indent="0">
              <a:buNone/>
            </a:pPr>
            <a:r>
              <a:rPr lang="cs-CZ" dirty="0"/>
              <a:t>Jan Foltýn, DiS.</a:t>
            </a:r>
          </a:p>
        </p:txBody>
      </p:sp>
    </p:spTree>
    <p:extLst>
      <p:ext uri="{BB962C8B-B14F-4D97-AF65-F5344CB8AC3E}">
        <p14:creationId xmlns:p14="http://schemas.microsoft.com/office/powerpoint/2010/main" val="192572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F1C7AC8-7D2F-4E59-BCB7-12ED5EA1D63A}"/>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5BF3858B-AD2D-4149-8BFD-B9BDC00572B6}"/>
              </a:ext>
            </a:extLst>
          </p:cNvPr>
          <p:cNvSpPr>
            <a:spLocks noGrp="1"/>
          </p:cNvSpPr>
          <p:nvPr>
            <p:ph idx="1"/>
          </p:nvPr>
        </p:nvSpPr>
        <p:spPr/>
        <p:txBody>
          <a:bodyPr>
            <a:normAutofit/>
          </a:bodyPr>
          <a:lstStyle/>
          <a:p>
            <a:pPr marL="0" indent="0" algn="ctr">
              <a:buNone/>
            </a:pPr>
            <a:endParaRPr lang="cs-CZ" sz="5400" dirty="0">
              <a:solidFill>
                <a:schemeClr val="tx2">
                  <a:lumMod val="75000"/>
                </a:schemeClr>
              </a:solidFill>
            </a:endParaRPr>
          </a:p>
          <a:p>
            <a:pPr marL="0" indent="0" algn="ctr">
              <a:buNone/>
            </a:pPr>
            <a:r>
              <a:rPr lang="cs-CZ" sz="5400" dirty="0">
                <a:solidFill>
                  <a:schemeClr val="tx2">
                    <a:lumMod val="75000"/>
                  </a:schemeClr>
                </a:solidFill>
              </a:rPr>
              <a:t>DISKUZE</a:t>
            </a:r>
          </a:p>
        </p:txBody>
      </p:sp>
    </p:spTree>
    <p:extLst>
      <p:ext uri="{BB962C8B-B14F-4D97-AF65-F5344CB8AC3E}">
        <p14:creationId xmlns:p14="http://schemas.microsoft.com/office/powerpoint/2010/main" val="36514954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D70D38-D350-4E03-956C-AC7D0059F013}"/>
              </a:ext>
            </a:extLst>
          </p:cNvPr>
          <p:cNvSpPr>
            <a:spLocks noGrp="1"/>
          </p:cNvSpPr>
          <p:nvPr>
            <p:ph type="title"/>
          </p:nvPr>
        </p:nvSpPr>
        <p:spPr/>
        <p:txBody>
          <a:bodyPr>
            <a:normAutofit fontScale="90000"/>
          </a:bodyPr>
          <a:lstStyle/>
          <a:p>
            <a:r>
              <a:rPr lang="cs-CZ" dirty="0">
                <a:solidFill>
                  <a:schemeClr val="tx2">
                    <a:lumMod val="75000"/>
                  </a:schemeClr>
                </a:solidFill>
              </a:rPr>
              <a:t>Praktické příklady vyhledání </a:t>
            </a:r>
            <a:br>
              <a:rPr lang="cs-CZ" dirty="0">
                <a:solidFill>
                  <a:schemeClr val="tx2">
                    <a:lumMod val="75000"/>
                  </a:schemeClr>
                </a:solidFill>
              </a:rPr>
            </a:br>
            <a:r>
              <a:rPr lang="cs-CZ" dirty="0">
                <a:solidFill>
                  <a:schemeClr val="tx2">
                    <a:lumMod val="75000"/>
                  </a:schemeClr>
                </a:solidFill>
              </a:rPr>
              <a:t>sociální služby</a:t>
            </a:r>
          </a:p>
        </p:txBody>
      </p:sp>
      <p:sp>
        <p:nvSpPr>
          <p:cNvPr id="3" name="Zástupný symbol pro obsah 2">
            <a:extLst>
              <a:ext uri="{FF2B5EF4-FFF2-40B4-BE49-F238E27FC236}">
                <a16:creationId xmlns:a16="http://schemas.microsoft.com/office/drawing/2014/main" id="{F73FCB19-BF59-4AC5-BB16-4821BC630F53}"/>
              </a:ext>
            </a:extLst>
          </p:cNvPr>
          <p:cNvSpPr>
            <a:spLocks noGrp="1"/>
          </p:cNvSpPr>
          <p:nvPr>
            <p:ph idx="1"/>
          </p:nvPr>
        </p:nvSpPr>
        <p:spPr/>
        <p:txBody>
          <a:bodyPr/>
          <a:lstStyle/>
          <a:p>
            <a:pPr marL="0" indent="0">
              <a:buNone/>
            </a:pPr>
            <a:r>
              <a:rPr lang="cs-CZ" dirty="0"/>
              <a:t>Na základě reálného příkladu, se pokuste vyhledat vhodnou sociální službu/y.</a:t>
            </a:r>
          </a:p>
          <a:p>
            <a:pPr marL="0" indent="0">
              <a:buNone/>
            </a:pPr>
            <a:endParaRPr lang="cs-CZ" dirty="0"/>
          </a:p>
          <a:p>
            <a:pPr marL="0" indent="0">
              <a:buNone/>
            </a:pPr>
            <a:r>
              <a:rPr lang="cs-CZ" dirty="0"/>
              <a:t>Využijte:</a:t>
            </a:r>
          </a:p>
          <a:p>
            <a:pPr marL="514350" indent="-514350">
              <a:buAutoNum type="arabicPeriod"/>
            </a:pPr>
            <a:r>
              <a:rPr lang="cs-CZ" dirty="0">
                <a:hlinkClick r:id="rId2"/>
              </a:rPr>
              <a:t>Registr poskytovatelů sociálních služeb </a:t>
            </a:r>
            <a:endParaRPr lang="cs-CZ" dirty="0"/>
          </a:p>
          <a:p>
            <a:pPr marL="514350" indent="-514350">
              <a:buAutoNum type="arabicPeriod"/>
            </a:pPr>
            <a:r>
              <a:rPr lang="cs-CZ" dirty="0">
                <a:hlinkClick r:id="rId3"/>
              </a:rPr>
              <a:t>Katalog sociálních služeb ve Zlínském kraji</a:t>
            </a:r>
            <a:endParaRPr lang="cs-CZ" dirty="0"/>
          </a:p>
        </p:txBody>
      </p:sp>
    </p:spTree>
    <p:extLst>
      <p:ext uri="{BB962C8B-B14F-4D97-AF65-F5344CB8AC3E}">
        <p14:creationId xmlns:p14="http://schemas.microsoft.com/office/powerpoint/2010/main" val="38528487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84C88B-4577-4FA4-9D1A-934F1626866E}"/>
              </a:ext>
            </a:extLst>
          </p:cNvPr>
          <p:cNvSpPr>
            <a:spLocks noGrp="1"/>
          </p:cNvSpPr>
          <p:nvPr>
            <p:ph type="title"/>
          </p:nvPr>
        </p:nvSpPr>
        <p:spPr/>
        <p:txBody>
          <a:bodyPr>
            <a:normAutofit fontScale="90000"/>
          </a:bodyPr>
          <a:lstStyle/>
          <a:p>
            <a:r>
              <a:rPr lang="cs-CZ" dirty="0">
                <a:solidFill>
                  <a:schemeClr val="tx2">
                    <a:lumMod val="75000"/>
                  </a:schemeClr>
                </a:solidFill>
              </a:rPr>
              <a:t>2. Praktický příklad vyhledání služby</a:t>
            </a:r>
          </a:p>
        </p:txBody>
      </p:sp>
      <p:sp>
        <p:nvSpPr>
          <p:cNvPr id="3" name="Zástupný symbol pro obsah 2">
            <a:extLst>
              <a:ext uri="{FF2B5EF4-FFF2-40B4-BE49-F238E27FC236}">
                <a16:creationId xmlns:a16="http://schemas.microsoft.com/office/drawing/2014/main" id="{AE5D1C3A-EDCD-47E2-8FEC-8969B3DE7503}"/>
              </a:ext>
            </a:extLst>
          </p:cNvPr>
          <p:cNvSpPr>
            <a:spLocks noGrp="1"/>
          </p:cNvSpPr>
          <p:nvPr>
            <p:ph idx="1"/>
          </p:nvPr>
        </p:nvSpPr>
        <p:spPr/>
        <p:txBody>
          <a:bodyPr>
            <a:normAutofit/>
          </a:bodyPr>
          <a:lstStyle/>
          <a:p>
            <a:r>
              <a:rPr lang="cs-CZ" dirty="0"/>
              <a:t>Osobní návštěva žadatele/zprostředkovatele v zařízení a podání žádosti</a:t>
            </a:r>
          </a:p>
          <a:p>
            <a:r>
              <a:rPr lang="cs-CZ" dirty="0"/>
              <a:t>Sociální šetření – zjištění, že spadá do cílové skupiny – demence, vysoká závislost na pomoci a tomu odpovídají </a:t>
            </a:r>
            <a:r>
              <a:rPr lang="cs-CZ" dirty="0" err="1"/>
              <a:t>PnP</a:t>
            </a:r>
            <a:r>
              <a:rPr lang="cs-CZ" dirty="0"/>
              <a:t>, obyvatel Valašského Meziříčí……</a:t>
            </a:r>
            <a:endParaRPr lang="cs-CZ" u="sng" dirty="0"/>
          </a:p>
          <a:p>
            <a:endParaRPr lang="cs-CZ" u="sng" dirty="0"/>
          </a:p>
          <a:p>
            <a:pPr marL="0" indent="0">
              <a:buNone/>
            </a:pPr>
            <a:endParaRPr lang="cs-CZ" dirty="0"/>
          </a:p>
        </p:txBody>
      </p:sp>
    </p:spTree>
    <p:extLst>
      <p:ext uri="{BB962C8B-B14F-4D97-AF65-F5344CB8AC3E}">
        <p14:creationId xmlns:p14="http://schemas.microsoft.com/office/powerpoint/2010/main" val="36580138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84C88B-4577-4FA4-9D1A-934F1626866E}"/>
              </a:ext>
            </a:extLst>
          </p:cNvPr>
          <p:cNvSpPr>
            <a:spLocks noGrp="1"/>
          </p:cNvSpPr>
          <p:nvPr>
            <p:ph type="title"/>
          </p:nvPr>
        </p:nvSpPr>
        <p:spPr/>
        <p:txBody>
          <a:bodyPr/>
          <a:lstStyle/>
          <a:p>
            <a:r>
              <a:rPr lang="cs-CZ" dirty="0">
                <a:solidFill>
                  <a:schemeClr val="tx2">
                    <a:lumMod val="75000"/>
                  </a:schemeClr>
                </a:solidFill>
              </a:rPr>
              <a:t>Praktický příklad vyhledání služby</a:t>
            </a:r>
          </a:p>
        </p:txBody>
      </p:sp>
      <p:sp>
        <p:nvSpPr>
          <p:cNvPr id="3" name="Zástupný symbol pro obsah 2">
            <a:extLst>
              <a:ext uri="{FF2B5EF4-FFF2-40B4-BE49-F238E27FC236}">
                <a16:creationId xmlns:a16="http://schemas.microsoft.com/office/drawing/2014/main" id="{AE5D1C3A-EDCD-47E2-8FEC-8969B3DE7503}"/>
              </a:ext>
            </a:extLst>
          </p:cNvPr>
          <p:cNvSpPr>
            <a:spLocks noGrp="1"/>
          </p:cNvSpPr>
          <p:nvPr>
            <p:ph idx="1"/>
          </p:nvPr>
        </p:nvSpPr>
        <p:spPr/>
        <p:txBody>
          <a:bodyPr>
            <a:normAutofit fontScale="77500" lnSpcReduction="20000"/>
          </a:bodyPr>
          <a:lstStyle/>
          <a:p>
            <a:pPr marL="0" indent="0">
              <a:buNone/>
            </a:pPr>
            <a:r>
              <a:rPr lang="cs-CZ" dirty="0"/>
              <a:t>Případ klienta s demencí, s vysokou závislostí na pomoci druhé osoby. Klient využil terénní službu, postupně denní stacionář, pak pobytovou službu v závislosti na vývoji demence </a:t>
            </a:r>
            <a:br>
              <a:rPr lang="cs-CZ" dirty="0"/>
            </a:br>
            <a:r>
              <a:rPr lang="cs-CZ" dirty="0"/>
              <a:t>a soběstačnosti. Zjišťování potřeb bylo prováděno v přirozeném prostředí klienta za přítomnosti rodiny, která </a:t>
            </a:r>
            <a:br>
              <a:rPr lang="cs-CZ" dirty="0"/>
            </a:br>
            <a:r>
              <a:rPr lang="cs-CZ" dirty="0"/>
              <a:t>o klienta pečovala, jeho potřeby zná, ale již je to nad jejich síly. Klienta se podařilo umístit v zařízení, a to v době, kdy to nejvíce potřeboval. Rodina i nadále velmi úzce spolupracuje, je v častém kontaktu se svým příbuzným a nadále fungují i ostatní sociální vazby. Klient je v současné době ležící a nekomunikující. S rodinou komunikuje ve spolupráci se zaměstnanci přes tablet. Tento příklad je ukázkovým modelem participativního síťování.</a:t>
            </a:r>
          </a:p>
          <a:p>
            <a:pPr marL="0" indent="0">
              <a:buNone/>
            </a:pPr>
            <a:endParaRPr lang="cs-CZ" dirty="0"/>
          </a:p>
        </p:txBody>
      </p:sp>
    </p:spTree>
    <p:extLst>
      <p:ext uri="{BB962C8B-B14F-4D97-AF65-F5344CB8AC3E}">
        <p14:creationId xmlns:p14="http://schemas.microsoft.com/office/powerpoint/2010/main" val="24172085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84C88B-4577-4FA4-9D1A-934F1626866E}"/>
              </a:ext>
            </a:extLst>
          </p:cNvPr>
          <p:cNvSpPr>
            <a:spLocks noGrp="1"/>
          </p:cNvSpPr>
          <p:nvPr>
            <p:ph type="title"/>
          </p:nvPr>
        </p:nvSpPr>
        <p:spPr/>
        <p:txBody>
          <a:bodyPr/>
          <a:lstStyle/>
          <a:p>
            <a:endParaRPr lang="cs-CZ" dirty="0"/>
          </a:p>
        </p:txBody>
      </p:sp>
      <p:pic>
        <p:nvPicPr>
          <p:cNvPr id="4" name="Zástupný symbol pro obsah 3">
            <a:extLst>
              <a:ext uri="{FF2B5EF4-FFF2-40B4-BE49-F238E27FC236}">
                <a16:creationId xmlns:a16="http://schemas.microsoft.com/office/drawing/2014/main" id="{0E1181F6-FF7D-404E-9182-25715A85B8FF}"/>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Tree>
    <p:extLst>
      <p:ext uri="{BB962C8B-B14F-4D97-AF65-F5344CB8AC3E}">
        <p14:creationId xmlns:p14="http://schemas.microsoft.com/office/powerpoint/2010/main" val="9544966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F1C7AC8-7D2F-4E59-BCB7-12ED5EA1D63A}"/>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5BF3858B-AD2D-4149-8BFD-B9BDC00572B6}"/>
              </a:ext>
            </a:extLst>
          </p:cNvPr>
          <p:cNvSpPr>
            <a:spLocks noGrp="1"/>
          </p:cNvSpPr>
          <p:nvPr>
            <p:ph idx="1"/>
          </p:nvPr>
        </p:nvSpPr>
        <p:spPr/>
        <p:txBody>
          <a:bodyPr>
            <a:normAutofit/>
          </a:bodyPr>
          <a:lstStyle/>
          <a:p>
            <a:pPr marL="0" indent="0" algn="ctr">
              <a:buNone/>
            </a:pPr>
            <a:endParaRPr lang="cs-CZ" sz="5400" dirty="0">
              <a:solidFill>
                <a:schemeClr val="tx2">
                  <a:lumMod val="75000"/>
                </a:schemeClr>
              </a:solidFill>
            </a:endParaRPr>
          </a:p>
          <a:p>
            <a:pPr marL="0" indent="0" algn="ctr">
              <a:buNone/>
            </a:pPr>
            <a:r>
              <a:rPr lang="cs-CZ" sz="5400" dirty="0">
                <a:solidFill>
                  <a:schemeClr val="tx2">
                    <a:lumMod val="75000"/>
                  </a:schemeClr>
                </a:solidFill>
              </a:rPr>
              <a:t>DISKUZE</a:t>
            </a:r>
          </a:p>
        </p:txBody>
      </p:sp>
    </p:spTree>
    <p:extLst>
      <p:ext uri="{BB962C8B-B14F-4D97-AF65-F5344CB8AC3E}">
        <p14:creationId xmlns:p14="http://schemas.microsoft.com/office/powerpoint/2010/main" val="31557842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D70D38-D350-4E03-956C-AC7D0059F013}"/>
              </a:ext>
            </a:extLst>
          </p:cNvPr>
          <p:cNvSpPr>
            <a:spLocks noGrp="1"/>
          </p:cNvSpPr>
          <p:nvPr>
            <p:ph type="title"/>
          </p:nvPr>
        </p:nvSpPr>
        <p:spPr/>
        <p:txBody>
          <a:bodyPr>
            <a:normAutofit fontScale="90000"/>
          </a:bodyPr>
          <a:lstStyle/>
          <a:p>
            <a:r>
              <a:rPr lang="cs-CZ" dirty="0">
                <a:solidFill>
                  <a:schemeClr val="tx2">
                    <a:lumMod val="75000"/>
                  </a:schemeClr>
                </a:solidFill>
              </a:rPr>
              <a:t>Praktické příklady vyhledání </a:t>
            </a:r>
            <a:br>
              <a:rPr lang="cs-CZ" dirty="0">
                <a:solidFill>
                  <a:schemeClr val="tx2">
                    <a:lumMod val="75000"/>
                  </a:schemeClr>
                </a:solidFill>
              </a:rPr>
            </a:br>
            <a:r>
              <a:rPr lang="cs-CZ" dirty="0">
                <a:solidFill>
                  <a:schemeClr val="tx2">
                    <a:lumMod val="75000"/>
                  </a:schemeClr>
                </a:solidFill>
              </a:rPr>
              <a:t>sociální služby</a:t>
            </a:r>
          </a:p>
        </p:txBody>
      </p:sp>
      <p:sp>
        <p:nvSpPr>
          <p:cNvPr id="3" name="Zástupný symbol pro obsah 2">
            <a:extLst>
              <a:ext uri="{FF2B5EF4-FFF2-40B4-BE49-F238E27FC236}">
                <a16:creationId xmlns:a16="http://schemas.microsoft.com/office/drawing/2014/main" id="{F73FCB19-BF59-4AC5-BB16-4821BC630F53}"/>
              </a:ext>
            </a:extLst>
          </p:cNvPr>
          <p:cNvSpPr>
            <a:spLocks noGrp="1"/>
          </p:cNvSpPr>
          <p:nvPr>
            <p:ph idx="1"/>
          </p:nvPr>
        </p:nvSpPr>
        <p:spPr/>
        <p:txBody>
          <a:bodyPr/>
          <a:lstStyle/>
          <a:p>
            <a:pPr marL="0" indent="0">
              <a:buNone/>
            </a:pPr>
            <a:r>
              <a:rPr lang="cs-CZ" dirty="0"/>
              <a:t>Na základě reálného příkladu, se pokuste vyhledat vhodnou sociální službu/y.</a:t>
            </a:r>
          </a:p>
          <a:p>
            <a:pPr marL="0" indent="0">
              <a:buNone/>
            </a:pPr>
            <a:endParaRPr lang="cs-CZ" dirty="0"/>
          </a:p>
          <a:p>
            <a:pPr marL="0" indent="0">
              <a:buNone/>
            </a:pPr>
            <a:r>
              <a:rPr lang="cs-CZ" dirty="0"/>
              <a:t>Využijte:</a:t>
            </a:r>
          </a:p>
          <a:p>
            <a:pPr marL="514350" indent="-514350">
              <a:buAutoNum type="arabicPeriod"/>
            </a:pPr>
            <a:r>
              <a:rPr lang="cs-CZ" dirty="0">
                <a:hlinkClick r:id="rId2"/>
              </a:rPr>
              <a:t>Registr poskytovatelů sociálních služeb </a:t>
            </a:r>
            <a:endParaRPr lang="cs-CZ" dirty="0"/>
          </a:p>
          <a:p>
            <a:pPr marL="514350" indent="-514350">
              <a:buAutoNum type="arabicPeriod"/>
            </a:pPr>
            <a:r>
              <a:rPr lang="cs-CZ" dirty="0">
                <a:hlinkClick r:id="rId3"/>
              </a:rPr>
              <a:t>Katalog sociálních služeb ve Zlínském kraji</a:t>
            </a:r>
            <a:endParaRPr lang="cs-CZ" dirty="0"/>
          </a:p>
        </p:txBody>
      </p:sp>
    </p:spTree>
    <p:extLst>
      <p:ext uri="{BB962C8B-B14F-4D97-AF65-F5344CB8AC3E}">
        <p14:creationId xmlns:p14="http://schemas.microsoft.com/office/powerpoint/2010/main" val="6966237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84C88B-4577-4FA4-9D1A-934F1626866E}"/>
              </a:ext>
            </a:extLst>
          </p:cNvPr>
          <p:cNvSpPr>
            <a:spLocks noGrp="1"/>
          </p:cNvSpPr>
          <p:nvPr>
            <p:ph type="title"/>
          </p:nvPr>
        </p:nvSpPr>
        <p:spPr/>
        <p:txBody>
          <a:bodyPr>
            <a:normAutofit fontScale="90000"/>
          </a:bodyPr>
          <a:lstStyle/>
          <a:p>
            <a:r>
              <a:rPr lang="cs-CZ" dirty="0">
                <a:solidFill>
                  <a:schemeClr val="tx2">
                    <a:lumMod val="75000"/>
                  </a:schemeClr>
                </a:solidFill>
              </a:rPr>
              <a:t>3. Praktický příklad vyhledání služby</a:t>
            </a:r>
          </a:p>
        </p:txBody>
      </p:sp>
      <p:sp>
        <p:nvSpPr>
          <p:cNvPr id="3" name="Zástupný symbol pro obsah 2">
            <a:extLst>
              <a:ext uri="{FF2B5EF4-FFF2-40B4-BE49-F238E27FC236}">
                <a16:creationId xmlns:a16="http://schemas.microsoft.com/office/drawing/2014/main" id="{AE5D1C3A-EDCD-47E2-8FEC-8969B3DE7503}"/>
              </a:ext>
            </a:extLst>
          </p:cNvPr>
          <p:cNvSpPr>
            <a:spLocks noGrp="1"/>
          </p:cNvSpPr>
          <p:nvPr>
            <p:ph idx="1"/>
          </p:nvPr>
        </p:nvSpPr>
        <p:spPr>
          <a:xfrm>
            <a:off x="457200" y="1600200"/>
            <a:ext cx="8229600" cy="5141168"/>
          </a:xfrm>
        </p:spPr>
        <p:txBody>
          <a:bodyPr>
            <a:normAutofit/>
          </a:bodyPr>
          <a:lstStyle/>
          <a:p>
            <a:pPr marL="0" indent="0">
              <a:buNone/>
            </a:pPr>
            <a:r>
              <a:rPr lang="cs-CZ" dirty="0"/>
              <a:t>Klient byl vždy nekonfliktní, kamarádský a vzhledem k vyššímu věku v naší cílové skupině byl i takovým vzorem pro některé jiné klienty. </a:t>
            </a:r>
            <a:endParaRPr lang="cs-CZ" u="sng" dirty="0"/>
          </a:p>
          <a:p>
            <a:pPr marL="0" indent="0">
              <a:buNone/>
            </a:pPr>
            <a:r>
              <a:rPr lang="cs-CZ" dirty="0"/>
              <a:t>Během jeho návštěv bavili o tom, v čem se chce posunout nebo čeho chce dosáhnout. Poté nám klient sdělil, že by si rád našem brigádu či jiný přivýdělek. Tento plán přetrvává již delší čas, protože je pro klienta stále aktuální. Máme informace, že klient si již párkrát brigádu našel, ale nikdy tam nevydržel…</a:t>
            </a:r>
            <a:endParaRPr lang="cs-CZ" u="sng" dirty="0"/>
          </a:p>
          <a:p>
            <a:pPr marL="0" indent="0">
              <a:buNone/>
            </a:pPr>
            <a:endParaRPr lang="cs-CZ" dirty="0"/>
          </a:p>
        </p:txBody>
      </p:sp>
    </p:spTree>
    <p:extLst>
      <p:ext uri="{BB962C8B-B14F-4D97-AF65-F5344CB8AC3E}">
        <p14:creationId xmlns:p14="http://schemas.microsoft.com/office/powerpoint/2010/main" val="41649526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84C88B-4577-4FA4-9D1A-934F1626866E}"/>
              </a:ext>
            </a:extLst>
          </p:cNvPr>
          <p:cNvSpPr>
            <a:spLocks noGrp="1"/>
          </p:cNvSpPr>
          <p:nvPr>
            <p:ph type="title"/>
          </p:nvPr>
        </p:nvSpPr>
        <p:spPr/>
        <p:txBody>
          <a:bodyPr>
            <a:normAutofit/>
          </a:bodyPr>
          <a:lstStyle/>
          <a:p>
            <a:r>
              <a:rPr lang="cs-CZ" dirty="0">
                <a:solidFill>
                  <a:schemeClr val="tx2">
                    <a:lumMod val="75000"/>
                  </a:schemeClr>
                </a:solidFill>
              </a:rPr>
              <a:t>Praktický příklad vyhledání služby</a:t>
            </a:r>
          </a:p>
        </p:txBody>
      </p:sp>
      <p:sp>
        <p:nvSpPr>
          <p:cNvPr id="3" name="Zástupný symbol pro obsah 2">
            <a:extLst>
              <a:ext uri="{FF2B5EF4-FFF2-40B4-BE49-F238E27FC236}">
                <a16:creationId xmlns:a16="http://schemas.microsoft.com/office/drawing/2014/main" id="{AE5D1C3A-EDCD-47E2-8FEC-8969B3DE7503}"/>
              </a:ext>
            </a:extLst>
          </p:cNvPr>
          <p:cNvSpPr>
            <a:spLocks noGrp="1"/>
          </p:cNvSpPr>
          <p:nvPr>
            <p:ph idx="1"/>
          </p:nvPr>
        </p:nvSpPr>
        <p:spPr>
          <a:xfrm>
            <a:off x="457200" y="1600200"/>
            <a:ext cx="8229600" cy="5141168"/>
          </a:xfrm>
        </p:spPr>
        <p:txBody>
          <a:bodyPr>
            <a:normAutofit/>
          </a:bodyPr>
          <a:lstStyle/>
          <a:p>
            <a:pPr marL="0" indent="0">
              <a:buNone/>
            </a:pPr>
            <a:r>
              <a:rPr lang="cs-CZ" dirty="0"/>
              <a:t>Klient </a:t>
            </a:r>
            <a:r>
              <a:rPr lang="cs-CZ" dirty="0" err="1"/>
              <a:t>ízkoprahového</a:t>
            </a:r>
            <a:r>
              <a:rPr lang="cs-CZ" dirty="0"/>
              <a:t> zařízení pro děti a mládež Zastávka. Jednalo se o klienta, jehož cílem bylo nalézt brigádu, aby měl stálý finanční příjem. Klient si uvědomoval rizika se zdravotním stavem, ale také s předsudky, že nemusí být žádná zpětná vazba, protože je Rom. S klientem byl vytvořen životopis a byly s ním rozebírány možnosti pracovních příležitostí a možnosti kurzu Pracovník v sociálních službách. </a:t>
            </a:r>
          </a:p>
        </p:txBody>
      </p:sp>
    </p:spTree>
    <p:extLst>
      <p:ext uri="{BB962C8B-B14F-4D97-AF65-F5344CB8AC3E}">
        <p14:creationId xmlns:p14="http://schemas.microsoft.com/office/powerpoint/2010/main" val="22304996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84C88B-4577-4FA4-9D1A-934F1626866E}"/>
              </a:ext>
            </a:extLst>
          </p:cNvPr>
          <p:cNvSpPr>
            <a:spLocks noGrp="1"/>
          </p:cNvSpPr>
          <p:nvPr>
            <p:ph type="title"/>
          </p:nvPr>
        </p:nvSpPr>
        <p:spPr/>
        <p:txBody>
          <a:bodyPr>
            <a:normAutofit fontScale="90000"/>
          </a:bodyPr>
          <a:lstStyle/>
          <a:p>
            <a:r>
              <a:rPr lang="cs-CZ" dirty="0"/>
              <a:t>3. Praktický příklad vyhledání služby</a:t>
            </a:r>
          </a:p>
        </p:txBody>
      </p:sp>
      <p:sp>
        <p:nvSpPr>
          <p:cNvPr id="3" name="Zástupný symbol pro obsah 2">
            <a:extLst>
              <a:ext uri="{FF2B5EF4-FFF2-40B4-BE49-F238E27FC236}">
                <a16:creationId xmlns:a16="http://schemas.microsoft.com/office/drawing/2014/main" id="{AE5D1C3A-EDCD-47E2-8FEC-8969B3DE7503}"/>
              </a:ext>
            </a:extLst>
          </p:cNvPr>
          <p:cNvSpPr>
            <a:spLocks noGrp="1"/>
          </p:cNvSpPr>
          <p:nvPr>
            <p:ph idx="1"/>
          </p:nvPr>
        </p:nvSpPr>
        <p:spPr>
          <a:xfrm>
            <a:off x="457200" y="1600200"/>
            <a:ext cx="8229600" cy="5141168"/>
          </a:xfrm>
        </p:spPr>
        <p:txBody>
          <a:bodyPr>
            <a:normAutofit/>
          </a:bodyPr>
          <a:lstStyle/>
          <a:p>
            <a:pPr marL="0" indent="0">
              <a:buNone/>
            </a:pPr>
            <a:endParaRPr lang="cs-CZ" dirty="0"/>
          </a:p>
        </p:txBody>
      </p:sp>
      <p:pic>
        <p:nvPicPr>
          <p:cNvPr id="4" name="Obrázek 3">
            <a:extLst>
              <a:ext uri="{FF2B5EF4-FFF2-40B4-BE49-F238E27FC236}">
                <a16:creationId xmlns:a16="http://schemas.microsoft.com/office/drawing/2014/main" id="{43BCDCF5-9AFB-4D0C-84D4-21EAF08BB573}"/>
              </a:ext>
            </a:extLst>
          </p:cNvPr>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11888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800" b="1" dirty="0">
                <a:solidFill>
                  <a:schemeClr val="tx2">
                    <a:lumMod val="75000"/>
                  </a:schemeClr>
                </a:solidFill>
                <a:latin typeface="Arial" panose="020B0604020202020204" pitchFamily="34" charset="0"/>
                <a:cs typeface="Arial" panose="020B0604020202020204" pitchFamily="34" charset="0"/>
              </a:rPr>
              <a:t>Sociální služby</a:t>
            </a:r>
          </a:p>
        </p:txBody>
      </p:sp>
      <p:sp>
        <p:nvSpPr>
          <p:cNvPr id="3" name="Zástupný symbol pro obsah 2"/>
          <p:cNvSpPr>
            <a:spLocks noGrp="1"/>
          </p:cNvSpPr>
          <p:nvPr>
            <p:ph idx="1"/>
          </p:nvPr>
        </p:nvSpPr>
        <p:spPr>
          <a:xfrm>
            <a:off x="457200" y="1384176"/>
            <a:ext cx="8435280" cy="5213176"/>
          </a:xfrm>
        </p:spPr>
        <p:txBody>
          <a:bodyPr>
            <a:normAutofit/>
          </a:bodyPr>
          <a:lstStyle/>
          <a:p>
            <a:pPr marL="0" indent="0" fontAlgn="base">
              <a:buNone/>
            </a:pPr>
            <a:r>
              <a:rPr lang="cs-CZ" b="1" dirty="0"/>
              <a:t>Legislativní úprava</a:t>
            </a:r>
            <a:endParaRPr lang="cs-CZ" dirty="0"/>
          </a:p>
          <a:p>
            <a:pPr fontAlgn="base"/>
            <a:r>
              <a:rPr lang="cs-CZ" dirty="0"/>
              <a:t>Zákon č. 108/2006 Sb., o sociálních službách, ve znění pozdějších předpisů</a:t>
            </a:r>
          </a:p>
          <a:p>
            <a:pPr fontAlgn="base"/>
            <a:r>
              <a:rPr lang="cs-CZ" dirty="0"/>
              <a:t>Vyhláška č. 505/2006 Sb., kterou se provádějí některá ustanovení zákona o sociálních službách</a:t>
            </a:r>
          </a:p>
          <a:p>
            <a:pPr marL="0" indent="0">
              <a:buNone/>
            </a:pPr>
            <a:endParaRPr lang="cs-CZ"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0173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F1C7AC8-7D2F-4E59-BCB7-12ED5EA1D63A}"/>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5BF3858B-AD2D-4149-8BFD-B9BDC00572B6}"/>
              </a:ext>
            </a:extLst>
          </p:cNvPr>
          <p:cNvSpPr>
            <a:spLocks noGrp="1"/>
          </p:cNvSpPr>
          <p:nvPr>
            <p:ph idx="1"/>
          </p:nvPr>
        </p:nvSpPr>
        <p:spPr/>
        <p:txBody>
          <a:bodyPr>
            <a:normAutofit/>
          </a:bodyPr>
          <a:lstStyle/>
          <a:p>
            <a:pPr marL="0" indent="0" algn="ctr">
              <a:buNone/>
            </a:pPr>
            <a:endParaRPr lang="cs-CZ" sz="5400" dirty="0">
              <a:solidFill>
                <a:schemeClr val="tx2">
                  <a:lumMod val="75000"/>
                </a:schemeClr>
              </a:solidFill>
            </a:endParaRPr>
          </a:p>
          <a:p>
            <a:pPr marL="0" indent="0" algn="ctr">
              <a:buNone/>
            </a:pPr>
            <a:r>
              <a:rPr lang="cs-CZ" sz="5400" dirty="0">
                <a:solidFill>
                  <a:schemeClr val="tx2">
                    <a:lumMod val="75000"/>
                  </a:schemeClr>
                </a:solidFill>
              </a:rPr>
              <a:t>DISKUZE</a:t>
            </a:r>
          </a:p>
        </p:txBody>
      </p:sp>
    </p:spTree>
    <p:extLst>
      <p:ext uri="{BB962C8B-B14F-4D97-AF65-F5344CB8AC3E}">
        <p14:creationId xmlns:p14="http://schemas.microsoft.com/office/powerpoint/2010/main" val="33416123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D70D38-D350-4E03-956C-AC7D0059F013}"/>
              </a:ext>
            </a:extLst>
          </p:cNvPr>
          <p:cNvSpPr>
            <a:spLocks noGrp="1"/>
          </p:cNvSpPr>
          <p:nvPr>
            <p:ph type="title"/>
          </p:nvPr>
        </p:nvSpPr>
        <p:spPr/>
        <p:txBody>
          <a:bodyPr>
            <a:normAutofit fontScale="90000"/>
          </a:bodyPr>
          <a:lstStyle/>
          <a:p>
            <a:r>
              <a:rPr lang="cs-CZ" dirty="0">
                <a:solidFill>
                  <a:schemeClr val="tx2">
                    <a:lumMod val="75000"/>
                  </a:schemeClr>
                </a:solidFill>
              </a:rPr>
              <a:t>Praktické příklady vyhledání </a:t>
            </a:r>
            <a:br>
              <a:rPr lang="cs-CZ" dirty="0">
                <a:solidFill>
                  <a:schemeClr val="tx2">
                    <a:lumMod val="75000"/>
                  </a:schemeClr>
                </a:solidFill>
              </a:rPr>
            </a:br>
            <a:r>
              <a:rPr lang="cs-CZ" dirty="0">
                <a:solidFill>
                  <a:schemeClr val="tx2">
                    <a:lumMod val="75000"/>
                  </a:schemeClr>
                </a:solidFill>
              </a:rPr>
              <a:t>sociální služby</a:t>
            </a:r>
          </a:p>
        </p:txBody>
      </p:sp>
      <p:sp>
        <p:nvSpPr>
          <p:cNvPr id="3" name="Zástupný symbol pro obsah 2">
            <a:extLst>
              <a:ext uri="{FF2B5EF4-FFF2-40B4-BE49-F238E27FC236}">
                <a16:creationId xmlns:a16="http://schemas.microsoft.com/office/drawing/2014/main" id="{F73FCB19-BF59-4AC5-BB16-4821BC630F53}"/>
              </a:ext>
            </a:extLst>
          </p:cNvPr>
          <p:cNvSpPr>
            <a:spLocks noGrp="1"/>
          </p:cNvSpPr>
          <p:nvPr>
            <p:ph idx="1"/>
          </p:nvPr>
        </p:nvSpPr>
        <p:spPr/>
        <p:txBody>
          <a:bodyPr/>
          <a:lstStyle/>
          <a:p>
            <a:pPr marL="0" indent="0">
              <a:buNone/>
            </a:pPr>
            <a:r>
              <a:rPr lang="cs-CZ" dirty="0"/>
              <a:t>Na základě reálného příkladu, se pokuste vyhledat vhodnou sociální službu/y.</a:t>
            </a:r>
          </a:p>
          <a:p>
            <a:pPr marL="0" indent="0">
              <a:buNone/>
            </a:pPr>
            <a:endParaRPr lang="cs-CZ" dirty="0"/>
          </a:p>
          <a:p>
            <a:pPr marL="0" indent="0">
              <a:buNone/>
            </a:pPr>
            <a:r>
              <a:rPr lang="cs-CZ" dirty="0"/>
              <a:t>Využijte:</a:t>
            </a:r>
          </a:p>
          <a:p>
            <a:pPr marL="514350" indent="-514350">
              <a:buAutoNum type="arabicPeriod"/>
            </a:pPr>
            <a:r>
              <a:rPr lang="cs-CZ" dirty="0">
                <a:hlinkClick r:id="rId2"/>
              </a:rPr>
              <a:t>Registr poskytovatelů sociálních služeb </a:t>
            </a:r>
            <a:endParaRPr lang="cs-CZ" dirty="0"/>
          </a:p>
          <a:p>
            <a:pPr marL="514350" indent="-514350">
              <a:buAutoNum type="arabicPeriod"/>
            </a:pPr>
            <a:r>
              <a:rPr lang="cs-CZ" dirty="0">
                <a:hlinkClick r:id="rId3"/>
              </a:rPr>
              <a:t>Katalog sociálních služeb ve Zlínském kraji</a:t>
            </a:r>
            <a:endParaRPr lang="cs-CZ" dirty="0"/>
          </a:p>
        </p:txBody>
      </p:sp>
    </p:spTree>
    <p:extLst>
      <p:ext uri="{BB962C8B-B14F-4D97-AF65-F5344CB8AC3E}">
        <p14:creationId xmlns:p14="http://schemas.microsoft.com/office/powerpoint/2010/main" val="23883256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84C88B-4577-4FA4-9D1A-934F1626866E}"/>
              </a:ext>
            </a:extLst>
          </p:cNvPr>
          <p:cNvSpPr>
            <a:spLocks noGrp="1"/>
          </p:cNvSpPr>
          <p:nvPr>
            <p:ph type="title"/>
          </p:nvPr>
        </p:nvSpPr>
        <p:spPr/>
        <p:txBody>
          <a:bodyPr>
            <a:normAutofit fontScale="90000"/>
          </a:bodyPr>
          <a:lstStyle/>
          <a:p>
            <a:r>
              <a:rPr lang="cs-CZ" dirty="0">
                <a:solidFill>
                  <a:schemeClr val="tx2">
                    <a:lumMod val="75000"/>
                  </a:schemeClr>
                </a:solidFill>
              </a:rPr>
              <a:t>4. Praktický příklad vyhledání služby</a:t>
            </a:r>
          </a:p>
        </p:txBody>
      </p:sp>
      <p:sp>
        <p:nvSpPr>
          <p:cNvPr id="3" name="Zástupný symbol pro obsah 2">
            <a:extLst>
              <a:ext uri="{FF2B5EF4-FFF2-40B4-BE49-F238E27FC236}">
                <a16:creationId xmlns:a16="http://schemas.microsoft.com/office/drawing/2014/main" id="{AE5D1C3A-EDCD-47E2-8FEC-8969B3DE7503}"/>
              </a:ext>
            </a:extLst>
          </p:cNvPr>
          <p:cNvSpPr>
            <a:spLocks noGrp="1"/>
          </p:cNvSpPr>
          <p:nvPr>
            <p:ph idx="1"/>
          </p:nvPr>
        </p:nvSpPr>
        <p:spPr>
          <a:xfrm>
            <a:off x="457200" y="1600200"/>
            <a:ext cx="8229600" cy="5141168"/>
          </a:xfrm>
        </p:spPr>
        <p:txBody>
          <a:bodyPr>
            <a:normAutofit fontScale="92500" lnSpcReduction="10000"/>
          </a:bodyPr>
          <a:lstStyle/>
          <a:p>
            <a:pPr marL="0" indent="0">
              <a:buNone/>
            </a:pPr>
            <a:r>
              <a:rPr lang="cs-CZ" dirty="0"/>
              <a:t>Klient 28 let, využívající služby nocležny a denního centra po výkonu trestu. Služby OP začal využívat na doporučení soc. pracovnice denního centra. </a:t>
            </a:r>
            <a:endParaRPr lang="cs-CZ" u="sng" dirty="0"/>
          </a:p>
          <a:p>
            <a:pPr marL="0" indent="0">
              <a:buNone/>
            </a:pPr>
            <a:r>
              <a:rPr lang="cs-CZ" dirty="0"/>
              <a:t>Klient žil opakovaně „ na ulici“. Byl ve výkonu trestu pro krádeže. Měl rodinu, ale domu se vrátit nemohl, protože měl dluhy a rodina se obávala exekuci, také měla obavy ze stylu života, který kl. vedl. Kl. se podařilo díky intenzivní spolupráci se SP najít práci na pile. Postupně začaly do práce docházet exekuce, kl. se obával, aby kvůli tomu neztratil práci, chtěl své dluhy řešit……</a:t>
            </a:r>
            <a:endParaRPr lang="cs-CZ" u="sng" dirty="0"/>
          </a:p>
          <a:p>
            <a:endParaRPr lang="cs-CZ" u="sng" dirty="0"/>
          </a:p>
          <a:p>
            <a:pPr marL="0" indent="0">
              <a:buNone/>
            </a:pPr>
            <a:endParaRPr lang="cs-CZ" dirty="0"/>
          </a:p>
        </p:txBody>
      </p:sp>
    </p:spTree>
    <p:extLst>
      <p:ext uri="{BB962C8B-B14F-4D97-AF65-F5344CB8AC3E}">
        <p14:creationId xmlns:p14="http://schemas.microsoft.com/office/powerpoint/2010/main" val="13541913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84C88B-4577-4FA4-9D1A-934F1626866E}"/>
              </a:ext>
            </a:extLst>
          </p:cNvPr>
          <p:cNvSpPr>
            <a:spLocks noGrp="1"/>
          </p:cNvSpPr>
          <p:nvPr>
            <p:ph type="title"/>
          </p:nvPr>
        </p:nvSpPr>
        <p:spPr/>
        <p:txBody>
          <a:bodyPr>
            <a:normAutofit/>
          </a:bodyPr>
          <a:lstStyle/>
          <a:p>
            <a:r>
              <a:rPr lang="cs-CZ" dirty="0">
                <a:solidFill>
                  <a:schemeClr val="tx2">
                    <a:lumMod val="75000"/>
                  </a:schemeClr>
                </a:solidFill>
              </a:rPr>
              <a:t>Praktický příklad vyhledání služby</a:t>
            </a:r>
          </a:p>
        </p:txBody>
      </p:sp>
      <p:sp>
        <p:nvSpPr>
          <p:cNvPr id="3" name="Zástupný symbol pro obsah 2">
            <a:extLst>
              <a:ext uri="{FF2B5EF4-FFF2-40B4-BE49-F238E27FC236}">
                <a16:creationId xmlns:a16="http://schemas.microsoft.com/office/drawing/2014/main" id="{AE5D1C3A-EDCD-47E2-8FEC-8969B3DE7503}"/>
              </a:ext>
            </a:extLst>
          </p:cNvPr>
          <p:cNvSpPr>
            <a:spLocks noGrp="1"/>
          </p:cNvSpPr>
          <p:nvPr>
            <p:ph idx="1"/>
          </p:nvPr>
        </p:nvSpPr>
        <p:spPr>
          <a:xfrm>
            <a:off x="457200" y="1600200"/>
            <a:ext cx="8229600" cy="5141168"/>
          </a:xfrm>
        </p:spPr>
        <p:txBody>
          <a:bodyPr>
            <a:normAutofit fontScale="85000" lnSpcReduction="20000"/>
          </a:bodyPr>
          <a:lstStyle/>
          <a:p>
            <a:pPr marL="0" indent="0">
              <a:buNone/>
            </a:pPr>
            <a:r>
              <a:rPr lang="cs-CZ" dirty="0"/>
              <a:t>Jednalo se o klienta využívajícího služby nocležny a denního centra po výkonu trestu pro krádeže. Klient žil opakovaně „na ulici“. Byl ve výkonu trestu pro krádeže. Měl rodinu, ale domů se vrátit nemohl, protože měl dluhy </a:t>
            </a:r>
            <a:br>
              <a:rPr lang="cs-CZ" dirty="0"/>
            </a:br>
            <a:r>
              <a:rPr lang="cs-CZ" dirty="0"/>
              <a:t>a rodina se obávala exekuci, také měla obavy ze stylu života, který klient vedl. Klienta se podařilo díky intenzivní spolupráci se sociální pracovnicí najít práci na pile. Postupně začaly do práce docházet exekuce, klient se obával, aby kvůli tomu neztratil práci, chtěl své dluhy řešit. Cílem bylo posunout se z nocležny do standardnějšího typu bydlení. Jednoznačně došlo ke změně kvality života klienta, úspěšně vstoupil do oddlužení a za 5 let procesem oddlužení úspěšně prošel. Po celou dobu si udržel zaměstnání. Našel si ubytování na ubytovně. Celkově došlo k pozitivní změně v jeho životě.</a:t>
            </a:r>
          </a:p>
        </p:txBody>
      </p:sp>
    </p:spTree>
    <p:extLst>
      <p:ext uri="{BB962C8B-B14F-4D97-AF65-F5344CB8AC3E}">
        <p14:creationId xmlns:p14="http://schemas.microsoft.com/office/powerpoint/2010/main" val="38004966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84C88B-4577-4FA4-9D1A-934F1626866E}"/>
              </a:ext>
            </a:extLst>
          </p:cNvPr>
          <p:cNvSpPr>
            <a:spLocks noGrp="1"/>
          </p:cNvSpPr>
          <p:nvPr>
            <p:ph type="title"/>
          </p:nvPr>
        </p:nvSpPr>
        <p:spPr/>
        <p:txBody>
          <a:bodyPr>
            <a:normAutofit/>
          </a:bodyPr>
          <a:lstStyle/>
          <a:p>
            <a:r>
              <a:rPr lang="cs-CZ" dirty="0"/>
              <a:t>Praktický příklad vyhledání služby</a:t>
            </a:r>
          </a:p>
        </p:txBody>
      </p:sp>
      <p:sp>
        <p:nvSpPr>
          <p:cNvPr id="3" name="Zástupný symbol pro obsah 2">
            <a:extLst>
              <a:ext uri="{FF2B5EF4-FFF2-40B4-BE49-F238E27FC236}">
                <a16:creationId xmlns:a16="http://schemas.microsoft.com/office/drawing/2014/main" id="{AE5D1C3A-EDCD-47E2-8FEC-8969B3DE7503}"/>
              </a:ext>
            </a:extLst>
          </p:cNvPr>
          <p:cNvSpPr>
            <a:spLocks noGrp="1"/>
          </p:cNvSpPr>
          <p:nvPr>
            <p:ph idx="1"/>
          </p:nvPr>
        </p:nvSpPr>
        <p:spPr>
          <a:xfrm>
            <a:off x="457200" y="1600200"/>
            <a:ext cx="8229600" cy="5141168"/>
          </a:xfrm>
        </p:spPr>
        <p:txBody>
          <a:bodyPr>
            <a:normAutofit/>
          </a:bodyPr>
          <a:lstStyle/>
          <a:p>
            <a:pPr marL="0" indent="0">
              <a:buNone/>
            </a:pPr>
            <a:endParaRPr lang="cs-CZ" dirty="0"/>
          </a:p>
        </p:txBody>
      </p:sp>
      <p:pic>
        <p:nvPicPr>
          <p:cNvPr id="4" name="Obrázek 3">
            <a:extLst>
              <a:ext uri="{FF2B5EF4-FFF2-40B4-BE49-F238E27FC236}">
                <a16:creationId xmlns:a16="http://schemas.microsoft.com/office/drawing/2014/main" id="{F10C145E-970B-455E-ADD8-063A5D4E897B}"/>
              </a:ext>
            </a:extLst>
          </p:cNvPr>
          <p:cNvPicPr/>
          <p:nvPr/>
        </p:nvPicPr>
        <p:blipFill>
          <a:blip r:embed="rId2">
            <a:extLst>
              <a:ext uri="{28A0092B-C50C-407E-A947-70E740481C1C}">
                <a14:useLocalDpi xmlns:a14="http://schemas.microsoft.com/office/drawing/2010/main" val="0"/>
              </a:ext>
            </a:extLst>
          </a:blip>
          <a:stretch>
            <a:fillRect/>
          </a:stretch>
        </p:blipFill>
        <p:spPr>
          <a:xfrm>
            <a:off x="0" y="0"/>
            <a:ext cx="8964488" cy="6858000"/>
          </a:xfrm>
          <a:prstGeom prst="rect">
            <a:avLst/>
          </a:prstGeom>
        </p:spPr>
      </p:pic>
    </p:spTree>
    <p:extLst>
      <p:ext uri="{BB962C8B-B14F-4D97-AF65-F5344CB8AC3E}">
        <p14:creationId xmlns:p14="http://schemas.microsoft.com/office/powerpoint/2010/main" val="40579943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F1C7AC8-7D2F-4E59-BCB7-12ED5EA1D63A}"/>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5BF3858B-AD2D-4149-8BFD-B9BDC00572B6}"/>
              </a:ext>
            </a:extLst>
          </p:cNvPr>
          <p:cNvSpPr>
            <a:spLocks noGrp="1"/>
          </p:cNvSpPr>
          <p:nvPr>
            <p:ph idx="1"/>
          </p:nvPr>
        </p:nvSpPr>
        <p:spPr/>
        <p:txBody>
          <a:bodyPr>
            <a:normAutofit/>
          </a:bodyPr>
          <a:lstStyle/>
          <a:p>
            <a:pPr marL="0" indent="0" algn="ctr">
              <a:buNone/>
            </a:pPr>
            <a:endParaRPr lang="cs-CZ" sz="5400" dirty="0">
              <a:solidFill>
                <a:schemeClr val="tx2">
                  <a:lumMod val="75000"/>
                </a:schemeClr>
              </a:solidFill>
            </a:endParaRPr>
          </a:p>
          <a:p>
            <a:pPr marL="0" indent="0" algn="ctr">
              <a:buNone/>
            </a:pPr>
            <a:r>
              <a:rPr lang="cs-CZ" sz="5400" dirty="0">
                <a:solidFill>
                  <a:schemeClr val="tx2">
                    <a:lumMod val="75000"/>
                  </a:schemeClr>
                </a:solidFill>
              </a:rPr>
              <a:t>DISKUZE</a:t>
            </a:r>
          </a:p>
        </p:txBody>
      </p:sp>
    </p:spTree>
    <p:extLst>
      <p:ext uri="{BB962C8B-B14F-4D97-AF65-F5344CB8AC3E}">
        <p14:creationId xmlns:p14="http://schemas.microsoft.com/office/powerpoint/2010/main" val="20584272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CCF0F50-A891-4741-BBAE-DF168678589D}"/>
              </a:ext>
            </a:extLst>
          </p:cNvPr>
          <p:cNvSpPr>
            <a:spLocks noGrp="1"/>
          </p:cNvSpPr>
          <p:nvPr>
            <p:ph type="title"/>
          </p:nvPr>
        </p:nvSpPr>
        <p:spPr/>
        <p:txBody>
          <a:bodyPr>
            <a:normAutofit fontScale="90000"/>
          </a:bodyPr>
          <a:lstStyle/>
          <a:p>
            <a:r>
              <a:rPr lang="cs-CZ" dirty="0">
                <a:solidFill>
                  <a:schemeClr val="tx2">
                    <a:lumMod val="75000"/>
                  </a:schemeClr>
                </a:solidFill>
              </a:rPr>
              <a:t>Situace a výhled poskytování SSL ve ZK a Mikroregionu VM-K</a:t>
            </a:r>
            <a:endParaRPr lang="cs-CZ" dirty="0"/>
          </a:p>
        </p:txBody>
      </p:sp>
      <p:sp>
        <p:nvSpPr>
          <p:cNvPr id="3" name="Zástupný obsah 2">
            <a:extLst>
              <a:ext uri="{FF2B5EF4-FFF2-40B4-BE49-F238E27FC236}">
                <a16:creationId xmlns:a16="http://schemas.microsoft.com/office/drawing/2014/main" id="{59340AE5-6998-49A3-A247-9D979A370235}"/>
              </a:ext>
            </a:extLst>
          </p:cNvPr>
          <p:cNvSpPr>
            <a:spLocks noGrp="1"/>
          </p:cNvSpPr>
          <p:nvPr>
            <p:ph idx="1"/>
          </p:nvPr>
        </p:nvSpPr>
        <p:spPr/>
        <p:txBody>
          <a:bodyPr/>
          <a:lstStyle/>
          <a:p>
            <a:pPr marL="0" indent="0">
              <a:buNone/>
            </a:pPr>
            <a:r>
              <a:rPr lang="cs-CZ" u="sng" dirty="0"/>
              <a:t>Zlínský kraj pracuje s pojmy</a:t>
            </a:r>
          </a:p>
          <a:p>
            <a:pPr marL="0" indent="0">
              <a:buNone/>
            </a:pPr>
            <a:endParaRPr lang="cs-CZ" sz="2000" dirty="0"/>
          </a:p>
          <a:p>
            <a:r>
              <a:rPr lang="cs-CZ" dirty="0"/>
              <a:t>Základní síť</a:t>
            </a:r>
          </a:p>
          <a:p>
            <a:r>
              <a:rPr lang="cs-CZ" dirty="0"/>
              <a:t>Dočasná síť </a:t>
            </a:r>
          </a:p>
          <a:p>
            <a:r>
              <a:rPr lang="cs-CZ" dirty="0"/>
              <a:t>Rozvojový záměr</a:t>
            </a:r>
          </a:p>
          <a:p>
            <a:r>
              <a:rPr lang="cs-CZ" dirty="0"/>
              <a:t>Priorizace</a:t>
            </a:r>
          </a:p>
          <a:p>
            <a:r>
              <a:rPr lang="cs-CZ" dirty="0"/>
              <a:t>Akční plán</a:t>
            </a:r>
          </a:p>
          <a:p>
            <a:r>
              <a:rPr lang="cs-CZ" dirty="0"/>
              <a:t>Zásobník </a:t>
            </a:r>
          </a:p>
        </p:txBody>
      </p:sp>
    </p:spTree>
    <p:extLst>
      <p:ext uri="{BB962C8B-B14F-4D97-AF65-F5344CB8AC3E}">
        <p14:creationId xmlns:p14="http://schemas.microsoft.com/office/powerpoint/2010/main" val="22008725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91AC9F9-5BFD-4D4E-80AA-CBA0D649ECE2}"/>
              </a:ext>
            </a:extLst>
          </p:cNvPr>
          <p:cNvSpPr>
            <a:spLocks noGrp="1"/>
          </p:cNvSpPr>
          <p:nvPr>
            <p:ph type="title"/>
          </p:nvPr>
        </p:nvSpPr>
        <p:spPr/>
        <p:txBody>
          <a:bodyPr/>
          <a:lstStyle/>
          <a:p>
            <a:r>
              <a:rPr lang="cs-CZ" dirty="0"/>
              <a:t>Základní síť</a:t>
            </a:r>
          </a:p>
        </p:txBody>
      </p:sp>
      <p:sp>
        <p:nvSpPr>
          <p:cNvPr id="3" name="Zástupný obsah 2">
            <a:extLst>
              <a:ext uri="{FF2B5EF4-FFF2-40B4-BE49-F238E27FC236}">
                <a16:creationId xmlns:a16="http://schemas.microsoft.com/office/drawing/2014/main" id="{1553453D-1616-4839-A4A9-4A8379F86205}"/>
              </a:ext>
            </a:extLst>
          </p:cNvPr>
          <p:cNvSpPr>
            <a:spLocks noGrp="1"/>
          </p:cNvSpPr>
          <p:nvPr>
            <p:ph idx="1"/>
          </p:nvPr>
        </p:nvSpPr>
        <p:spPr/>
        <p:txBody>
          <a:bodyPr>
            <a:normAutofit fontScale="92500" lnSpcReduction="20000"/>
          </a:bodyPr>
          <a:lstStyle/>
          <a:p>
            <a:pPr marL="0" indent="0" algn="just">
              <a:buNone/>
            </a:pPr>
            <a:r>
              <a:rPr lang="cs-CZ" b="1" dirty="0"/>
              <a:t>Základní síť </a:t>
            </a:r>
            <a:r>
              <a:rPr lang="cs-CZ" dirty="0"/>
              <a:t>je síť sociálních služeb financovaná z veřejných zdrojů, prostřednictvím dotace kraje ze zdrojů MPSV, dle § 101a zákona o sociálních službách, z Programů pro poskytování finanční podpory z rozpočtu Zlínského kraje, z projektů Zlínského kraje, nebo z Programu podpory B MPSV. </a:t>
            </a:r>
            <a:r>
              <a:rPr lang="cs-CZ" b="1" dirty="0"/>
              <a:t>Setrvání sociálních služeb v Základní síti </a:t>
            </a:r>
            <a:r>
              <a:rPr lang="cs-CZ" dirty="0"/>
              <a:t>na daný rok je v případě sociálních služeb, které provozují činnost, nebo v daném roce činnost zahájily, </a:t>
            </a:r>
            <a:r>
              <a:rPr lang="cs-CZ" b="1" dirty="0"/>
              <a:t>podmíněno úspěšným splněním nastavených parametrů</a:t>
            </a:r>
            <a:r>
              <a:rPr lang="cs-CZ" dirty="0"/>
              <a:t> pro hodnocení sociálních služeb </a:t>
            </a:r>
            <a:r>
              <a:rPr lang="cs-CZ" b="1" dirty="0"/>
              <a:t>dle Akčního plánu</a:t>
            </a:r>
            <a:r>
              <a:rPr lang="cs-CZ" dirty="0"/>
              <a:t>, či jiného dokumentu.</a:t>
            </a:r>
          </a:p>
          <a:p>
            <a:pPr marL="0" indent="0">
              <a:buNone/>
            </a:pPr>
            <a:endParaRPr lang="cs-CZ" dirty="0"/>
          </a:p>
        </p:txBody>
      </p:sp>
    </p:spTree>
    <p:extLst>
      <p:ext uri="{BB962C8B-B14F-4D97-AF65-F5344CB8AC3E}">
        <p14:creationId xmlns:p14="http://schemas.microsoft.com/office/powerpoint/2010/main" val="20720678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A63D8A2-D3C5-45BA-9799-EFE8BA71697B}"/>
              </a:ext>
            </a:extLst>
          </p:cNvPr>
          <p:cNvSpPr>
            <a:spLocks noGrp="1"/>
          </p:cNvSpPr>
          <p:nvPr>
            <p:ph type="title"/>
          </p:nvPr>
        </p:nvSpPr>
        <p:spPr/>
        <p:txBody>
          <a:bodyPr/>
          <a:lstStyle/>
          <a:p>
            <a:r>
              <a:rPr lang="cs-CZ" dirty="0"/>
              <a:t>Základní síť</a:t>
            </a:r>
          </a:p>
        </p:txBody>
      </p:sp>
      <p:sp>
        <p:nvSpPr>
          <p:cNvPr id="3" name="Zástupný obsah 2">
            <a:extLst>
              <a:ext uri="{FF2B5EF4-FFF2-40B4-BE49-F238E27FC236}">
                <a16:creationId xmlns:a16="http://schemas.microsoft.com/office/drawing/2014/main" id="{5BFE218A-E13E-458C-A45C-54F9B1A3A7A8}"/>
              </a:ext>
            </a:extLst>
          </p:cNvPr>
          <p:cNvSpPr>
            <a:spLocks noGrp="1"/>
          </p:cNvSpPr>
          <p:nvPr>
            <p:ph idx="1"/>
          </p:nvPr>
        </p:nvSpPr>
        <p:spPr/>
        <p:txBody>
          <a:bodyPr/>
          <a:lstStyle/>
          <a:p>
            <a:pPr marL="0" indent="0">
              <a:buNone/>
            </a:pPr>
            <a:r>
              <a:rPr lang="cs-CZ" u="sng" dirty="0"/>
              <a:t>Sledované parametry dle Akčního plánu</a:t>
            </a:r>
          </a:p>
          <a:p>
            <a:pPr marL="0" indent="0">
              <a:buNone/>
            </a:pPr>
            <a:endParaRPr lang="cs-CZ" dirty="0"/>
          </a:p>
          <a:p>
            <a:r>
              <a:rPr lang="cs-CZ" dirty="0"/>
              <a:t>Lůžko</a:t>
            </a:r>
          </a:p>
          <a:p>
            <a:r>
              <a:rPr lang="cs-CZ" dirty="0"/>
              <a:t>Průměrný přepočtený úvazek na pracovníka v přímé péči (zkratka PP)</a:t>
            </a:r>
          </a:p>
        </p:txBody>
      </p:sp>
    </p:spTree>
    <p:extLst>
      <p:ext uri="{BB962C8B-B14F-4D97-AF65-F5344CB8AC3E}">
        <p14:creationId xmlns:p14="http://schemas.microsoft.com/office/powerpoint/2010/main" val="7515104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657BBA9-B667-4799-8829-EF83C3DB0B7D}"/>
              </a:ext>
            </a:extLst>
          </p:cNvPr>
          <p:cNvSpPr>
            <a:spLocks noGrp="1"/>
          </p:cNvSpPr>
          <p:nvPr>
            <p:ph type="title"/>
          </p:nvPr>
        </p:nvSpPr>
        <p:spPr/>
        <p:txBody>
          <a:bodyPr/>
          <a:lstStyle/>
          <a:p>
            <a:r>
              <a:rPr lang="cs-CZ" dirty="0"/>
              <a:t>Dočasná síť</a:t>
            </a:r>
          </a:p>
        </p:txBody>
      </p:sp>
      <p:sp>
        <p:nvSpPr>
          <p:cNvPr id="3" name="Zástupný obsah 2">
            <a:extLst>
              <a:ext uri="{FF2B5EF4-FFF2-40B4-BE49-F238E27FC236}">
                <a16:creationId xmlns:a16="http://schemas.microsoft.com/office/drawing/2014/main" id="{4EDF01A5-5831-4C0B-9C38-D5EFC5E13450}"/>
              </a:ext>
            </a:extLst>
          </p:cNvPr>
          <p:cNvSpPr>
            <a:spLocks noGrp="1"/>
          </p:cNvSpPr>
          <p:nvPr>
            <p:ph idx="1"/>
          </p:nvPr>
        </p:nvSpPr>
        <p:spPr/>
        <p:txBody>
          <a:bodyPr>
            <a:normAutofit lnSpcReduction="10000"/>
          </a:bodyPr>
          <a:lstStyle/>
          <a:p>
            <a:pPr marL="0" indent="0">
              <a:buNone/>
            </a:pPr>
            <a:r>
              <a:rPr lang="cs-CZ" sz="1800" b="1" dirty="0">
                <a:effectLst/>
                <a:latin typeface="Calibri" panose="020F0502020204030204" pitchFamily="34" charset="0"/>
                <a:ea typeface="Calibri" panose="020F0502020204030204" pitchFamily="34" charset="0"/>
              </a:rPr>
              <a:t>Dočasná síť </a:t>
            </a:r>
            <a:r>
              <a:rPr lang="cs-CZ" sz="1800" dirty="0">
                <a:effectLst/>
                <a:latin typeface="Calibri" panose="020F0502020204030204" pitchFamily="34" charset="0"/>
                <a:ea typeface="Calibri" panose="020F0502020204030204" pitchFamily="34" charset="0"/>
              </a:rPr>
              <a:t>je síť sociálních služeb, která je od roku 2018 tvořena novými sociálními službami nebo rozšířenými kapacitami stávajících sociálních služeb nad rámec kapacit stanovených v Základní síti. Dočasná síť je na základě realizace neinvestičních projektů plně hrazena z finančních prostředků Evropské unie nebo mají zajištěno financování z jiných veřejných zdrojů garantovaným veřejným zadavatelem. Jedná se například o programy podpory z Evropského sociálního fondu, v rámci Koordinovaného přístupu k sociálně vyloučeným lokalitám za místní podpory Agentury pro sociální začleňování,</a:t>
            </a:r>
            <a:r>
              <a:rPr lang="cs-CZ" sz="1800" spc="-20" dirty="0">
                <a:effectLst/>
                <a:latin typeface="Calibri" panose="020F0502020204030204" pitchFamily="34" charset="0"/>
                <a:ea typeface="Calibri" panose="020F0502020204030204" pitchFamily="34" charset="0"/>
              </a:rPr>
              <a:t> </a:t>
            </a:r>
            <a:r>
              <a:rPr lang="cs-CZ" sz="1800" dirty="0">
                <a:effectLst/>
                <a:latin typeface="Calibri" panose="020F0502020204030204" pitchFamily="34" charset="0"/>
                <a:ea typeface="Calibri" panose="020F0502020204030204" pitchFamily="34" charset="0"/>
              </a:rPr>
              <a:t>v</a:t>
            </a:r>
            <a:r>
              <a:rPr lang="cs-CZ" sz="1800" spc="-15" dirty="0">
                <a:effectLst/>
                <a:latin typeface="Calibri" panose="020F0502020204030204" pitchFamily="34" charset="0"/>
                <a:ea typeface="Calibri" panose="020F0502020204030204" pitchFamily="34" charset="0"/>
              </a:rPr>
              <a:t> </a:t>
            </a:r>
            <a:r>
              <a:rPr lang="cs-CZ" sz="1800" dirty="0">
                <a:effectLst/>
                <a:latin typeface="Calibri" panose="020F0502020204030204" pitchFamily="34" charset="0"/>
                <a:ea typeface="Calibri" panose="020F0502020204030204" pitchFamily="34" charset="0"/>
              </a:rPr>
              <a:t>rámci</a:t>
            </a:r>
            <a:r>
              <a:rPr lang="cs-CZ" sz="1800" spc="-10" dirty="0">
                <a:effectLst/>
                <a:latin typeface="Calibri" panose="020F0502020204030204" pitchFamily="34" charset="0"/>
                <a:ea typeface="Calibri" panose="020F0502020204030204" pitchFamily="34" charset="0"/>
              </a:rPr>
              <a:t> </a:t>
            </a:r>
            <a:r>
              <a:rPr lang="cs-CZ" sz="1800" dirty="0">
                <a:effectLst/>
                <a:latin typeface="Calibri" panose="020F0502020204030204" pitchFamily="34" charset="0"/>
                <a:ea typeface="Calibri" panose="020F0502020204030204" pitchFamily="34" charset="0"/>
              </a:rPr>
              <a:t>strategií</a:t>
            </a:r>
            <a:r>
              <a:rPr lang="cs-CZ" sz="1800" spc="-15" dirty="0">
                <a:effectLst/>
                <a:latin typeface="Calibri" panose="020F0502020204030204" pitchFamily="34" charset="0"/>
                <a:ea typeface="Calibri" panose="020F0502020204030204" pitchFamily="34" charset="0"/>
              </a:rPr>
              <a:t> </a:t>
            </a:r>
            <a:r>
              <a:rPr lang="cs-CZ" sz="1800" dirty="0">
                <a:effectLst/>
                <a:latin typeface="Calibri" panose="020F0502020204030204" pitchFamily="34" charset="0"/>
                <a:ea typeface="Calibri" panose="020F0502020204030204" pitchFamily="34" charset="0"/>
              </a:rPr>
              <a:t>Komunitně</a:t>
            </a:r>
            <a:r>
              <a:rPr lang="cs-CZ" sz="1800" spc="-25" dirty="0">
                <a:effectLst/>
                <a:latin typeface="Calibri" panose="020F0502020204030204" pitchFamily="34" charset="0"/>
                <a:ea typeface="Calibri" panose="020F0502020204030204" pitchFamily="34" charset="0"/>
              </a:rPr>
              <a:t> </a:t>
            </a:r>
            <a:r>
              <a:rPr lang="cs-CZ" sz="1800" dirty="0">
                <a:effectLst/>
                <a:latin typeface="Calibri" panose="020F0502020204030204" pitchFamily="34" charset="0"/>
                <a:ea typeface="Calibri" panose="020F0502020204030204" pitchFamily="34" charset="0"/>
              </a:rPr>
              <a:t>vedeného</a:t>
            </a:r>
            <a:r>
              <a:rPr lang="cs-CZ" sz="1800" spc="-15" dirty="0">
                <a:effectLst/>
                <a:latin typeface="Calibri" panose="020F0502020204030204" pitchFamily="34" charset="0"/>
                <a:ea typeface="Calibri" panose="020F0502020204030204" pitchFamily="34" charset="0"/>
              </a:rPr>
              <a:t> </a:t>
            </a:r>
            <a:r>
              <a:rPr lang="cs-CZ" sz="1800" dirty="0">
                <a:effectLst/>
                <a:latin typeface="Calibri" panose="020F0502020204030204" pitchFamily="34" charset="0"/>
                <a:ea typeface="Calibri" panose="020F0502020204030204" pitchFamily="34" charset="0"/>
              </a:rPr>
              <a:t>místního</a:t>
            </a:r>
            <a:r>
              <a:rPr lang="cs-CZ" sz="1800" spc="-5" dirty="0">
                <a:effectLst/>
                <a:latin typeface="Calibri" panose="020F0502020204030204" pitchFamily="34" charset="0"/>
                <a:ea typeface="Calibri" panose="020F0502020204030204" pitchFamily="34" charset="0"/>
              </a:rPr>
              <a:t> </a:t>
            </a:r>
            <a:r>
              <a:rPr lang="cs-CZ" sz="1800" dirty="0">
                <a:effectLst/>
                <a:latin typeface="Calibri" panose="020F0502020204030204" pitchFamily="34" charset="0"/>
                <a:ea typeface="Calibri" panose="020F0502020204030204" pitchFamily="34" charset="0"/>
              </a:rPr>
              <a:t>rozvoje</a:t>
            </a:r>
            <a:r>
              <a:rPr lang="cs-CZ" sz="1800" spc="-20" dirty="0">
                <a:effectLst/>
                <a:latin typeface="Calibri" panose="020F0502020204030204" pitchFamily="34" charset="0"/>
                <a:ea typeface="Calibri" panose="020F0502020204030204" pitchFamily="34" charset="0"/>
              </a:rPr>
              <a:t> </a:t>
            </a:r>
            <a:r>
              <a:rPr lang="cs-CZ" sz="1800" dirty="0">
                <a:effectLst/>
                <a:latin typeface="Calibri" panose="020F0502020204030204" pitchFamily="34" charset="0"/>
                <a:ea typeface="Calibri" panose="020F0502020204030204" pitchFamily="34" charset="0"/>
              </a:rPr>
              <a:t>Místních</a:t>
            </a:r>
            <a:r>
              <a:rPr lang="cs-CZ" sz="1800" spc="-20" dirty="0">
                <a:effectLst/>
                <a:latin typeface="Calibri" panose="020F0502020204030204" pitchFamily="34" charset="0"/>
                <a:ea typeface="Calibri" panose="020F0502020204030204" pitchFamily="34" charset="0"/>
              </a:rPr>
              <a:t> </a:t>
            </a:r>
            <a:r>
              <a:rPr lang="cs-CZ" sz="1800" dirty="0">
                <a:effectLst/>
                <a:latin typeface="Calibri" panose="020F0502020204030204" pitchFamily="34" charset="0"/>
                <a:ea typeface="Calibri" panose="020F0502020204030204" pitchFamily="34" charset="0"/>
              </a:rPr>
              <a:t>Akčních</a:t>
            </a:r>
            <a:r>
              <a:rPr lang="cs-CZ" sz="1800" spc="-10" dirty="0">
                <a:effectLst/>
                <a:latin typeface="Calibri" panose="020F0502020204030204" pitchFamily="34" charset="0"/>
                <a:ea typeface="Calibri" panose="020F0502020204030204" pitchFamily="34" charset="0"/>
              </a:rPr>
              <a:t> </a:t>
            </a:r>
            <a:r>
              <a:rPr lang="cs-CZ" sz="1800" dirty="0">
                <a:effectLst/>
                <a:latin typeface="Calibri" panose="020F0502020204030204" pitchFamily="34" charset="0"/>
                <a:ea typeface="Calibri" panose="020F0502020204030204" pitchFamily="34" charset="0"/>
              </a:rPr>
              <a:t>Skupin</a:t>
            </a:r>
            <a:r>
              <a:rPr lang="cs-CZ" sz="1800" spc="-15" dirty="0">
                <a:effectLst/>
                <a:latin typeface="Calibri" panose="020F0502020204030204" pitchFamily="34" charset="0"/>
                <a:ea typeface="Calibri" panose="020F0502020204030204" pitchFamily="34" charset="0"/>
              </a:rPr>
              <a:t> </a:t>
            </a:r>
            <a:r>
              <a:rPr lang="cs-CZ" sz="1800" dirty="0">
                <a:effectLst/>
                <a:latin typeface="Calibri" panose="020F0502020204030204" pitchFamily="34" charset="0"/>
                <a:ea typeface="Calibri" panose="020F0502020204030204" pitchFamily="34" charset="0"/>
              </a:rPr>
              <a:t>apod.,</a:t>
            </a:r>
            <a:r>
              <a:rPr lang="cs-CZ" sz="1800" spc="-20" dirty="0">
                <a:effectLst/>
                <a:latin typeface="Calibri" panose="020F0502020204030204" pitchFamily="34" charset="0"/>
                <a:ea typeface="Calibri" panose="020F0502020204030204" pitchFamily="34" charset="0"/>
              </a:rPr>
              <a:t> </a:t>
            </a:r>
            <a:r>
              <a:rPr lang="cs-CZ" sz="1800" dirty="0">
                <a:effectLst/>
                <a:latin typeface="Calibri" panose="020F0502020204030204" pitchFamily="34" charset="0"/>
                <a:ea typeface="Calibri" panose="020F0502020204030204" pitchFamily="34" charset="0"/>
              </a:rPr>
              <a:t>a jedná se o pilotní ověření potřeby občanů. Zdrojem financování mohou být i časově omezené vlastní prostředky</a:t>
            </a:r>
            <a:r>
              <a:rPr lang="cs-CZ" sz="1800" spc="-35" dirty="0">
                <a:effectLst/>
                <a:latin typeface="Calibri" panose="020F0502020204030204" pitchFamily="34" charset="0"/>
                <a:ea typeface="Calibri" panose="020F0502020204030204" pitchFamily="34" charset="0"/>
              </a:rPr>
              <a:t> </a:t>
            </a:r>
            <a:r>
              <a:rPr lang="cs-CZ" sz="1800" dirty="0">
                <a:effectLst/>
                <a:latin typeface="Calibri" panose="020F0502020204030204" pitchFamily="34" charset="0"/>
                <a:ea typeface="Calibri" panose="020F0502020204030204" pitchFamily="34" charset="0"/>
              </a:rPr>
              <a:t>kraje,</a:t>
            </a:r>
            <a:r>
              <a:rPr lang="cs-CZ" sz="1800" spc="-40" dirty="0">
                <a:effectLst/>
                <a:latin typeface="Calibri" panose="020F0502020204030204" pitchFamily="34" charset="0"/>
                <a:ea typeface="Calibri" panose="020F0502020204030204" pitchFamily="34" charset="0"/>
              </a:rPr>
              <a:t> </a:t>
            </a:r>
            <a:r>
              <a:rPr lang="cs-CZ" sz="1800" dirty="0">
                <a:effectLst/>
                <a:latin typeface="Calibri" panose="020F0502020204030204" pitchFamily="34" charset="0"/>
                <a:ea typeface="Calibri" panose="020F0502020204030204" pitchFamily="34" charset="0"/>
              </a:rPr>
              <a:t>rozdělované</a:t>
            </a:r>
            <a:r>
              <a:rPr lang="cs-CZ" sz="1800" spc="-35" dirty="0">
                <a:effectLst/>
                <a:latin typeface="Calibri" panose="020F0502020204030204" pitchFamily="34" charset="0"/>
                <a:ea typeface="Calibri" panose="020F0502020204030204" pitchFamily="34" charset="0"/>
              </a:rPr>
              <a:t> </a:t>
            </a:r>
            <a:r>
              <a:rPr lang="cs-CZ" sz="1800" dirty="0">
                <a:effectLst/>
                <a:latin typeface="Calibri" panose="020F0502020204030204" pitchFamily="34" charset="0"/>
                <a:ea typeface="Calibri" panose="020F0502020204030204" pitchFamily="34" charset="0"/>
              </a:rPr>
              <a:t>prostřednictvím</a:t>
            </a:r>
            <a:r>
              <a:rPr lang="cs-CZ" sz="1800" spc="-40" dirty="0">
                <a:effectLst/>
                <a:latin typeface="Calibri" panose="020F0502020204030204" pitchFamily="34" charset="0"/>
                <a:ea typeface="Calibri" panose="020F0502020204030204" pitchFamily="34" charset="0"/>
              </a:rPr>
              <a:t> </a:t>
            </a:r>
            <a:r>
              <a:rPr lang="cs-CZ" sz="1800" dirty="0">
                <a:effectLst/>
                <a:latin typeface="Calibri" panose="020F0502020204030204" pitchFamily="34" charset="0"/>
                <a:ea typeface="Calibri" panose="020F0502020204030204" pitchFamily="34" charset="0"/>
              </a:rPr>
              <a:t>Programů</a:t>
            </a:r>
            <a:r>
              <a:rPr lang="cs-CZ" sz="1800" spc="-40" dirty="0">
                <a:effectLst/>
                <a:latin typeface="Calibri" panose="020F0502020204030204" pitchFamily="34" charset="0"/>
                <a:ea typeface="Calibri" panose="020F0502020204030204" pitchFamily="34" charset="0"/>
              </a:rPr>
              <a:t> </a:t>
            </a:r>
            <a:r>
              <a:rPr lang="cs-CZ" sz="1800" dirty="0">
                <a:effectLst/>
                <a:latin typeface="Calibri" panose="020F0502020204030204" pitchFamily="34" charset="0"/>
                <a:ea typeface="Calibri" panose="020F0502020204030204" pitchFamily="34" charset="0"/>
              </a:rPr>
              <a:t>pro</a:t>
            </a:r>
            <a:r>
              <a:rPr lang="cs-CZ" sz="1800" spc="-35" dirty="0">
                <a:effectLst/>
                <a:latin typeface="Calibri" panose="020F0502020204030204" pitchFamily="34" charset="0"/>
                <a:ea typeface="Calibri" panose="020F0502020204030204" pitchFamily="34" charset="0"/>
              </a:rPr>
              <a:t> </a:t>
            </a:r>
            <a:r>
              <a:rPr lang="cs-CZ" sz="1800" dirty="0">
                <a:effectLst/>
                <a:latin typeface="Calibri" panose="020F0502020204030204" pitchFamily="34" charset="0"/>
                <a:ea typeface="Calibri" panose="020F0502020204030204" pitchFamily="34" charset="0"/>
              </a:rPr>
              <a:t>poskytování</a:t>
            </a:r>
            <a:r>
              <a:rPr lang="cs-CZ" sz="1800" spc="-25" dirty="0">
                <a:effectLst/>
                <a:latin typeface="Calibri" panose="020F0502020204030204" pitchFamily="34" charset="0"/>
                <a:ea typeface="Calibri" panose="020F0502020204030204" pitchFamily="34" charset="0"/>
              </a:rPr>
              <a:t> </a:t>
            </a:r>
            <a:r>
              <a:rPr lang="cs-CZ" sz="1800" dirty="0">
                <a:effectLst/>
                <a:latin typeface="Calibri" panose="020F0502020204030204" pitchFamily="34" charset="0"/>
                <a:ea typeface="Calibri" panose="020F0502020204030204" pitchFamily="34" charset="0"/>
              </a:rPr>
              <a:t>finanční</a:t>
            </a:r>
            <a:r>
              <a:rPr lang="cs-CZ" sz="1800" spc="-35" dirty="0">
                <a:effectLst/>
                <a:latin typeface="Calibri" panose="020F0502020204030204" pitchFamily="34" charset="0"/>
                <a:ea typeface="Calibri" panose="020F0502020204030204" pitchFamily="34" charset="0"/>
              </a:rPr>
              <a:t> </a:t>
            </a:r>
            <a:r>
              <a:rPr lang="cs-CZ" sz="1800" dirty="0">
                <a:effectLst/>
                <a:latin typeface="Calibri" panose="020F0502020204030204" pitchFamily="34" charset="0"/>
                <a:ea typeface="Calibri" panose="020F0502020204030204" pitchFamily="34" charset="0"/>
              </a:rPr>
              <a:t>podpory</a:t>
            </a:r>
            <a:r>
              <a:rPr lang="cs-CZ" sz="1800" spc="-35" dirty="0">
                <a:effectLst/>
                <a:latin typeface="Calibri" panose="020F0502020204030204" pitchFamily="34" charset="0"/>
                <a:ea typeface="Calibri" panose="020F0502020204030204" pitchFamily="34" charset="0"/>
              </a:rPr>
              <a:t> </a:t>
            </a:r>
            <a:r>
              <a:rPr lang="cs-CZ" sz="1800" dirty="0">
                <a:effectLst/>
                <a:latin typeface="Calibri" panose="020F0502020204030204" pitchFamily="34" charset="0"/>
                <a:ea typeface="Calibri" panose="020F0502020204030204" pitchFamily="34" charset="0"/>
              </a:rPr>
              <a:t>z</a:t>
            </a:r>
            <a:r>
              <a:rPr lang="cs-CZ" sz="1800" spc="-40" dirty="0">
                <a:effectLst/>
                <a:latin typeface="Calibri" panose="020F0502020204030204" pitchFamily="34" charset="0"/>
                <a:ea typeface="Calibri" panose="020F0502020204030204" pitchFamily="34" charset="0"/>
              </a:rPr>
              <a:t> </a:t>
            </a:r>
            <a:r>
              <a:rPr lang="cs-CZ" sz="1800" dirty="0">
                <a:effectLst/>
                <a:latin typeface="Calibri" panose="020F0502020204030204" pitchFamily="34" charset="0"/>
                <a:ea typeface="Calibri" panose="020F0502020204030204" pitchFamily="34" charset="0"/>
              </a:rPr>
              <a:t>rozpočtu Zlínského kraje, kterými má být řešeno mimořádné a časově omezené téma. Setrvání v Dočasné síti je podmíněno zajištěným zdrojem financování z výše uvedených</a:t>
            </a:r>
            <a:r>
              <a:rPr lang="cs-CZ" sz="1800" spc="-20" dirty="0">
                <a:effectLst/>
                <a:latin typeface="Calibri" panose="020F0502020204030204" pitchFamily="34" charset="0"/>
                <a:ea typeface="Calibri" panose="020F0502020204030204" pitchFamily="34" charset="0"/>
              </a:rPr>
              <a:t> </a:t>
            </a:r>
            <a:r>
              <a:rPr lang="cs-CZ" sz="1800" dirty="0">
                <a:effectLst/>
                <a:latin typeface="Calibri" panose="020F0502020204030204" pitchFamily="34" charset="0"/>
                <a:ea typeface="Calibri" panose="020F0502020204030204" pitchFamily="34" charset="0"/>
              </a:rPr>
              <a:t>zdrojů.</a:t>
            </a:r>
          </a:p>
          <a:p>
            <a:pPr marL="0" indent="0">
              <a:buNone/>
            </a:pPr>
            <a:endParaRPr lang="cs-CZ" sz="1800" dirty="0">
              <a:latin typeface="Calibri" panose="020F0502020204030204" pitchFamily="34" charset="0"/>
              <a:ea typeface="Calibri" panose="020F0502020204030204" pitchFamily="34" charset="0"/>
            </a:endParaRPr>
          </a:p>
          <a:p>
            <a:pPr marL="0" indent="0">
              <a:buNone/>
            </a:pPr>
            <a:r>
              <a:rPr lang="cs-CZ" sz="1800" b="1" dirty="0">
                <a:effectLst/>
                <a:latin typeface="Calibri" panose="020F0502020204030204" pitchFamily="34" charset="0"/>
                <a:ea typeface="Calibri" panose="020F0502020204030204" pitchFamily="34" charset="0"/>
              </a:rPr>
              <a:t>Příklad služby v dočasné síti: </a:t>
            </a:r>
            <a:r>
              <a:rPr lang="cs-CZ" sz="1800" dirty="0">
                <a:effectLst/>
                <a:latin typeface="Calibri" panose="020F0502020204030204" pitchFamily="34" charset="0"/>
                <a:ea typeface="Calibri" panose="020F0502020204030204" pitchFamily="34" charset="0"/>
              </a:rPr>
              <a:t>Kontaktní centrum AGARTA ve Valašském Meziříčí (do 06/2022)</a:t>
            </a:r>
          </a:p>
        </p:txBody>
      </p:sp>
    </p:spTree>
    <p:extLst>
      <p:ext uri="{BB962C8B-B14F-4D97-AF65-F5344CB8AC3E}">
        <p14:creationId xmlns:p14="http://schemas.microsoft.com/office/powerpoint/2010/main" val="1636812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800" b="1" dirty="0">
                <a:solidFill>
                  <a:schemeClr val="tx2">
                    <a:lumMod val="75000"/>
                  </a:schemeClr>
                </a:solidFill>
                <a:latin typeface="Arial" panose="020B0604020202020204" pitchFamily="34" charset="0"/>
                <a:cs typeface="Arial" panose="020B0604020202020204" pitchFamily="34" charset="0"/>
              </a:rPr>
              <a:t>Zákon č. 108/2006 Sb., o sociálních službách</a:t>
            </a:r>
          </a:p>
        </p:txBody>
      </p:sp>
      <p:sp>
        <p:nvSpPr>
          <p:cNvPr id="3" name="Zástupný symbol pro obsah 2"/>
          <p:cNvSpPr>
            <a:spLocks noGrp="1"/>
          </p:cNvSpPr>
          <p:nvPr>
            <p:ph idx="1"/>
          </p:nvPr>
        </p:nvSpPr>
        <p:spPr>
          <a:xfrm>
            <a:off x="457200" y="1384176"/>
            <a:ext cx="8435280" cy="5213176"/>
          </a:xfrm>
        </p:spPr>
        <p:txBody>
          <a:bodyPr>
            <a:normAutofit/>
          </a:bodyPr>
          <a:lstStyle/>
          <a:p>
            <a:pPr marL="0" indent="0">
              <a:buNone/>
            </a:pPr>
            <a:r>
              <a:rPr lang="cs-CZ" b="1" dirty="0"/>
              <a:t>Druhy sociálních služeb § 32</a:t>
            </a:r>
          </a:p>
          <a:p>
            <a:pPr marL="0" indent="0">
              <a:buNone/>
            </a:pPr>
            <a:r>
              <a:rPr lang="cs-CZ" dirty="0"/>
              <a:t>Sociální služby zahrnují:</a:t>
            </a:r>
          </a:p>
          <a:p>
            <a:pPr marL="0" indent="0">
              <a:buNone/>
            </a:pPr>
            <a:r>
              <a:rPr lang="cs-CZ" b="1" dirty="0"/>
              <a:t>a)</a:t>
            </a:r>
            <a:r>
              <a:rPr lang="cs-CZ" dirty="0"/>
              <a:t> sociální poradenství,</a:t>
            </a:r>
          </a:p>
          <a:p>
            <a:pPr marL="0" indent="0">
              <a:buNone/>
            </a:pPr>
            <a:r>
              <a:rPr lang="cs-CZ" b="1" dirty="0"/>
              <a:t>b)</a:t>
            </a:r>
            <a:r>
              <a:rPr lang="cs-CZ" dirty="0"/>
              <a:t> služby sociální péče,</a:t>
            </a:r>
          </a:p>
          <a:p>
            <a:pPr marL="0" indent="0">
              <a:buNone/>
            </a:pPr>
            <a:r>
              <a:rPr lang="cs-CZ" b="1" dirty="0"/>
              <a:t>c)</a:t>
            </a:r>
            <a:r>
              <a:rPr lang="cs-CZ" dirty="0"/>
              <a:t> služby sociální prevence.</a:t>
            </a:r>
          </a:p>
          <a:p>
            <a:pPr marL="0" indent="0">
              <a:buNone/>
            </a:pPr>
            <a:endParaRPr lang="cs-CZ"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18298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5FEBC5C-E928-42A4-A8F6-D3CDC36A52EF}"/>
              </a:ext>
            </a:extLst>
          </p:cNvPr>
          <p:cNvSpPr>
            <a:spLocks noGrp="1"/>
          </p:cNvSpPr>
          <p:nvPr>
            <p:ph type="title"/>
          </p:nvPr>
        </p:nvSpPr>
        <p:spPr/>
        <p:txBody>
          <a:bodyPr/>
          <a:lstStyle/>
          <a:p>
            <a:r>
              <a:rPr lang="cs-CZ" dirty="0"/>
              <a:t>Rozvojový záměr</a:t>
            </a:r>
          </a:p>
        </p:txBody>
      </p:sp>
      <p:sp>
        <p:nvSpPr>
          <p:cNvPr id="3" name="Zástupný obsah 2">
            <a:extLst>
              <a:ext uri="{FF2B5EF4-FFF2-40B4-BE49-F238E27FC236}">
                <a16:creationId xmlns:a16="http://schemas.microsoft.com/office/drawing/2014/main" id="{731E39E3-1D8A-4219-93C6-BB20B2A507F3}"/>
              </a:ext>
            </a:extLst>
          </p:cNvPr>
          <p:cNvSpPr>
            <a:spLocks noGrp="1"/>
          </p:cNvSpPr>
          <p:nvPr>
            <p:ph idx="1"/>
          </p:nvPr>
        </p:nvSpPr>
        <p:spPr/>
        <p:txBody>
          <a:bodyPr>
            <a:normAutofit fontScale="92500" lnSpcReduction="20000"/>
          </a:bodyPr>
          <a:lstStyle/>
          <a:p>
            <a:pPr marL="0" indent="0" algn="just">
              <a:buNone/>
            </a:pPr>
            <a:r>
              <a:rPr lang="cs-CZ" sz="3600" b="1" dirty="0">
                <a:effectLst/>
                <a:latin typeface="Calibri" panose="020F0502020204030204" pitchFamily="34" charset="0"/>
                <a:ea typeface="Calibri" panose="020F0502020204030204" pitchFamily="34" charset="0"/>
              </a:rPr>
              <a:t>Rozvojový záměr </a:t>
            </a:r>
            <a:r>
              <a:rPr lang="cs-CZ" sz="3600" dirty="0">
                <a:effectLst/>
                <a:latin typeface="Calibri" panose="020F0502020204030204" pitchFamily="34" charset="0"/>
                <a:ea typeface="Calibri" panose="020F0502020204030204" pitchFamily="34" charset="0"/>
              </a:rPr>
              <a:t>– jedná se o žádost poskytovatele o zařazení do Základní či Dočasné sítě na základě zjišťování potřeb. Rozvojový záměr obsahuje informace o zjištěných potřebách a kapacitách pro zajištění těchto potřeb.</a:t>
            </a:r>
          </a:p>
          <a:p>
            <a:pPr marL="0" indent="0" algn="just">
              <a:buNone/>
            </a:pPr>
            <a:r>
              <a:rPr lang="cs-CZ" sz="3600" dirty="0">
                <a:effectLst/>
                <a:latin typeface="Calibri" panose="020F0502020204030204" pitchFamily="34" charset="0"/>
                <a:ea typeface="Calibri" panose="020F0502020204030204" pitchFamily="34" charset="0"/>
              </a:rPr>
              <a:t>K rozvojovým záměrům </a:t>
            </a:r>
            <a:r>
              <a:rPr lang="cs-CZ" sz="3600" dirty="0">
                <a:latin typeface="Calibri" panose="020F0502020204030204" pitchFamily="34" charset="0"/>
                <a:ea typeface="Calibri" panose="020F0502020204030204" pitchFamily="34" charset="0"/>
              </a:rPr>
              <a:t>poskytovatelů soc. služeb se </a:t>
            </a:r>
            <a:r>
              <a:rPr lang="cs-CZ" sz="3600" b="1" dirty="0">
                <a:latin typeface="Calibri" panose="020F0502020204030204" pitchFamily="34" charset="0"/>
                <a:ea typeface="Calibri" panose="020F0502020204030204" pitchFamily="34" charset="0"/>
              </a:rPr>
              <a:t>vyjadřují zástupci </a:t>
            </a:r>
            <a:r>
              <a:rPr lang="cs-CZ" sz="3600" dirty="0">
                <a:latin typeface="Calibri" panose="020F0502020204030204" pitchFamily="34" charset="0"/>
                <a:ea typeface="Calibri" panose="020F0502020204030204" pitchFamily="34" charset="0"/>
              </a:rPr>
              <a:t>obcí / ORP, mj. kvůli potřebě finanční podpory z jejich strany. </a:t>
            </a:r>
            <a:r>
              <a:rPr lang="cs-CZ" sz="3600" b="1" dirty="0">
                <a:latin typeface="Calibri" panose="020F0502020204030204" pitchFamily="34" charset="0"/>
                <a:ea typeface="Calibri" panose="020F0502020204030204" pitchFamily="34" charset="0"/>
              </a:rPr>
              <a:t>Finance</a:t>
            </a:r>
            <a:r>
              <a:rPr lang="cs-CZ" sz="3600" dirty="0">
                <a:latin typeface="Calibri" panose="020F0502020204030204" pitchFamily="34" charset="0"/>
                <a:ea typeface="Calibri" panose="020F0502020204030204" pitchFamily="34" charset="0"/>
              </a:rPr>
              <a:t> jsou </a:t>
            </a:r>
            <a:r>
              <a:rPr lang="cs-CZ" sz="3600" b="1" dirty="0">
                <a:latin typeface="Calibri" panose="020F0502020204030204" pitchFamily="34" charset="0"/>
                <a:ea typeface="Calibri" panose="020F0502020204030204" pitchFamily="34" charset="0"/>
              </a:rPr>
              <a:t>limitujícím faktorem </a:t>
            </a:r>
            <a:r>
              <a:rPr lang="cs-CZ" sz="3600" dirty="0">
                <a:latin typeface="Calibri" panose="020F0502020204030204" pitchFamily="34" charset="0"/>
                <a:ea typeface="Calibri" panose="020F0502020204030204" pitchFamily="34" charset="0"/>
              </a:rPr>
              <a:t>rozvoje sítě.</a:t>
            </a:r>
            <a:endParaRPr lang="cs-CZ" sz="3600" dirty="0">
              <a:effectLst/>
              <a:latin typeface="Calibri" panose="020F0502020204030204" pitchFamily="34" charset="0"/>
              <a:ea typeface="Calibri" panose="020F0502020204030204" pitchFamily="34" charset="0"/>
            </a:endParaRPr>
          </a:p>
          <a:p>
            <a:pPr marL="0" indent="0">
              <a:buNone/>
            </a:pPr>
            <a:endParaRPr lang="cs-CZ" dirty="0"/>
          </a:p>
        </p:txBody>
      </p:sp>
    </p:spTree>
    <p:extLst>
      <p:ext uri="{BB962C8B-B14F-4D97-AF65-F5344CB8AC3E}">
        <p14:creationId xmlns:p14="http://schemas.microsoft.com/office/powerpoint/2010/main" val="13827557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CC8B5BD-2DA7-436A-8EB6-B67074E1EDE5}"/>
              </a:ext>
            </a:extLst>
          </p:cNvPr>
          <p:cNvSpPr>
            <a:spLocks noGrp="1"/>
          </p:cNvSpPr>
          <p:nvPr>
            <p:ph type="title"/>
          </p:nvPr>
        </p:nvSpPr>
        <p:spPr/>
        <p:txBody>
          <a:bodyPr/>
          <a:lstStyle/>
          <a:p>
            <a:r>
              <a:rPr lang="cs-CZ" dirty="0"/>
              <a:t>Priorizace potřeb</a:t>
            </a:r>
          </a:p>
        </p:txBody>
      </p:sp>
      <p:sp>
        <p:nvSpPr>
          <p:cNvPr id="3" name="Zástupný obsah 2">
            <a:extLst>
              <a:ext uri="{FF2B5EF4-FFF2-40B4-BE49-F238E27FC236}">
                <a16:creationId xmlns:a16="http://schemas.microsoft.com/office/drawing/2014/main" id="{EEB492FC-9B38-4243-BBAF-76F2122080C5}"/>
              </a:ext>
            </a:extLst>
          </p:cNvPr>
          <p:cNvSpPr>
            <a:spLocks noGrp="1"/>
          </p:cNvSpPr>
          <p:nvPr>
            <p:ph idx="1"/>
          </p:nvPr>
        </p:nvSpPr>
        <p:spPr/>
        <p:txBody>
          <a:bodyPr>
            <a:normAutofit/>
          </a:bodyPr>
          <a:lstStyle/>
          <a:p>
            <a:pPr marL="0" indent="0" algn="just">
              <a:buNone/>
            </a:pPr>
            <a:r>
              <a:rPr lang="cs-CZ" dirty="0">
                <a:effectLst/>
                <a:latin typeface="Calibri" panose="020F0502020204030204" pitchFamily="34" charset="0"/>
                <a:ea typeface="Calibri" panose="020F0502020204030204" pitchFamily="34" charset="0"/>
              </a:rPr>
              <a:t>Na jednání pracovních skupin je úkolem dosáhnout </a:t>
            </a:r>
            <a:r>
              <a:rPr lang="cs-CZ" b="1" dirty="0" err="1">
                <a:effectLst/>
                <a:latin typeface="Calibri" panose="020F0502020204030204" pitchFamily="34" charset="0"/>
                <a:ea typeface="Calibri" panose="020F0502020204030204" pitchFamily="34" charset="0"/>
              </a:rPr>
              <a:t>priorizace</a:t>
            </a:r>
            <a:r>
              <a:rPr lang="cs-CZ" dirty="0">
                <a:effectLst/>
                <a:latin typeface="Calibri" panose="020F0502020204030204" pitchFamily="34" charset="0"/>
                <a:ea typeface="Calibri" panose="020F0502020204030204" pitchFamily="34" charset="0"/>
              </a:rPr>
              <a:t> rozvojových záměrů a najít koncensus  v tom,  jaké  služby,   s ohledem   na  dostupnost   informací  o   nedostatečných  kapacitách  v území, s ohledem na priority Zlínského kraje a na absorpční kapacitu sítě, je možné do Základní sítě</a:t>
            </a:r>
            <a:r>
              <a:rPr lang="cs-CZ" spc="-95" dirty="0">
                <a:effectLst/>
                <a:latin typeface="Calibri" panose="020F0502020204030204" pitchFamily="34" charset="0"/>
                <a:ea typeface="Calibri" panose="020F0502020204030204" pitchFamily="34" charset="0"/>
              </a:rPr>
              <a:t> </a:t>
            </a:r>
            <a:r>
              <a:rPr lang="cs-CZ" dirty="0">
                <a:effectLst/>
                <a:latin typeface="Calibri" panose="020F0502020204030204" pitchFamily="34" charset="0"/>
                <a:ea typeface="Calibri" panose="020F0502020204030204" pitchFamily="34" charset="0"/>
              </a:rPr>
              <a:t>zařadit.</a:t>
            </a:r>
          </a:p>
        </p:txBody>
      </p:sp>
    </p:spTree>
    <p:extLst>
      <p:ext uri="{BB962C8B-B14F-4D97-AF65-F5344CB8AC3E}">
        <p14:creationId xmlns:p14="http://schemas.microsoft.com/office/powerpoint/2010/main" val="23868775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FBADC9-A95A-46EA-9376-73169F3B5887}"/>
              </a:ext>
            </a:extLst>
          </p:cNvPr>
          <p:cNvSpPr>
            <a:spLocks noGrp="1"/>
          </p:cNvSpPr>
          <p:nvPr>
            <p:ph type="title"/>
          </p:nvPr>
        </p:nvSpPr>
        <p:spPr/>
        <p:txBody>
          <a:bodyPr/>
          <a:lstStyle/>
          <a:p>
            <a:r>
              <a:rPr lang="cs-CZ" dirty="0"/>
              <a:t>Zásobník projektů</a:t>
            </a:r>
          </a:p>
        </p:txBody>
      </p:sp>
      <p:sp>
        <p:nvSpPr>
          <p:cNvPr id="3" name="Zástupný obsah 2">
            <a:extLst>
              <a:ext uri="{FF2B5EF4-FFF2-40B4-BE49-F238E27FC236}">
                <a16:creationId xmlns:a16="http://schemas.microsoft.com/office/drawing/2014/main" id="{492A5C88-A03A-4161-9AF3-FA84EB53EC79}"/>
              </a:ext>
            </a:extLst>
          </p:cNvPr>
          <p:cNvSpPr>
            <a:spLocks noGrp="1"/>
          </p:cNvSpPr>
          <p:nvPr>
            <p:ph idx="1"/>
          </p:nvPr>
        </p:nvSpPr>
        <p:spPr/>
        <p:txBody>
          <a:bodyPr/>
          <a:lstStyle/>
          <a:p>
            <a:pPr marL="0" indent="0" algn="just">
              <a:buNone/>
            </a:pPr>
            <a:r>
              <a:rPr lang="cs-CZ" b="1" dirty="0">
                <a:effectLst/>
                <a:latin typeface="Calibri" panose="020F0502020204030204" pitchFamily="34" charset="0"/>
                <a:ea typeface="Calibri" panose="020F0502020204030204" pitchFamily="34" charset="0"/>
              </a:rPr>
              <a:t>Zásobník </a:t>
            </a:r>
            <a:r>
              <a:rPr lang="cs-CZ" dirty="0">
                <a:effectLst/>
                <a:latin typeface="Calibri" panose="020F0502020204030204" pitchFamily="34" charset="0"/>
                <a:ea typeface="Calibri" panose="020F0502020204030204" pitchFamily="34" charset="0"/>
              </a:rPr>
              <a:t>– jedná se o přehled sociálních služeb, které avizují potřeby. Je tvořen od roku 2018 vždy pouze</a:t>
            </a:r>
            <a:r>
              <a:rPr lang="cs-CZ" spc="-40" dirty="0">
                <a:effectLst/>
                <a:latin typeface="Calibri" panose="020F0502020204030204" pitchFamily="34" charset="0"/>
                <a:ea typeface="Calibri" panose="020F0502020204030204" pitchFamily="34" charset="0"/>
              </a:rPr>
              <a:t> </a:t>
            </a:r>
            <a:r>
              <a:rPr lang="cs-CZ" dirty="0">
                <a:effectLst/>
                <a:latin typeface="Calibri" panose="020F0502020204030204" pitchFamily="34" charset="0"/>
                <a:ea typeface="Calibri" panose="020F0502020204030204" pitchFamily="34" charset="0"/>
              </a:rPr>
              <a:t>na</a:t>
            </a:r>
            <a:r>
              <a:rPr lang="cs-CZ" spc="-40" dirty="0">
                <a:effectLst/>
                <a:latin typeface="Calibri" panose="020F0502020204030204" pitchFamily="34" charset="0"/>
                <a:ea typeface="Calibri" panose="020F0502020204030204" pitchFamily="34" charset="0"/>
              </a:rPr>
              <a:t> </a:t>
            </a:r>
            <a:r>
              <a:rPr lang="cs-CZ" dirty="0">
                <a:effectLst/>
                <a:latin typeface="Calibri" panose="020F0502020204030204" pitchFamily="34" charset="0"/>
                <a:ea typeface="Calibri" panose="020F0502020204030204" pitchFamily="34" charset="0"/>
              </a:rPr>
              <a:t>rok,</a:t>
            </a:r>
            <a:r>
              <a:rPr lang="cs-CZ" spc="-45" dirty="0">
                <a:effectLst/>
                <a:latin typeface="Calibri" panose="020F0502020204030204" pitchFamily="34" charset="0"/>
                <a:ea typeface="Calibri" panose="020F0502020204030204" pitchFamily="34" charset="0"/>
              </a:rPr>
              <a:t> </a:t>
            </a:r>
            <a:r>
              <a:rPr lang="cs-CZ" dirty="0">
                <a:effectLst/>
                <a:latin typeface="Calibri" panose="020F0502020204030204" pitchFamily="34" charset="0"/>
                <a:ea typeface="Calibri" panose="020F0502020204030204" pitchFamily="34" charset="0"/>
              </a:rPr>
              <a:t>a</a:t>
            </a:r>
            <a:r>
              <a:rPr lang="cs-CZ" spc="-40" dirty="0">
                <a:effectLst/>
                <a:latin typeface="Calibri" panose="020F0502020204030204" pitchFamily="34" charset="0"/>
                <a:ea typeface="Calibri" panose="020F0502020204030204" pitchFamily="34" charset="0"/>
              </a:rPr>
              <a:t> </a:t>
            </a:r>
            <a:r>
              <a:rPr lang="cs-CZ" dirty="0">
                <a:effectLst/>
                <a:latin typeface="Calibri" panose="020F0502020204030204" pitchFamily="34" charset="0"/>
                <a:ea typeface="Calibri" panose="020F0502020204030204" pitchFamily="34" charset="0"/>
              </a:rPr>
              <a:t>bude</a:t>
            </a:r>
            <a:r>
              <a:rPr lang="cs-CZ" spc="-35" dirty="0">
                <a:effectLst/>
                <a:latin typeface="Calibri" panose="020F0502020204030204" pitchFamily="34" charset="0"/>
                <a:ea typeface="Calibri" panose="020F0502020204030204" pitchFamily="34" charset="0"/>
              </a:rPr>
              <a:t> </a:t>
            </a:r>
            <a:r>
              <a:rPr lang="cs-CZ" dirty="0">
                <a:effectLst/>
                <a:latin typeface="Calibri" panose="020F0502020204030204" pitchFamily="34" charset="0"/>
                <a:ea typeface="Calibri" panose="020F0502020204030204" pitchFamily="34" charset="0"/>
              </a:rPr>
              <a:t>po</a:t>
            </a:r>
            <a:r>
              <a:rPr lang="cs-CZ" spc="-40" dirty="0">
                <a:effectLst/>
                <a:latin typeface="Calibri" panose="020F0502020204030204" pitchFamily="34" charset="0"/>
                <a:ea typeface="Calibri" panose="020F0502020204030204" pitchFamily="34" charset="0"/>
              </a:rPr>
              <a:t> </a:t>
            </a:r>
            <a:r>
              <a:rPr lang="cs-CZ" dirty="0">
                <a:effectLst/>
                <a:latin typeface="Calibri" panose="020F0502020204030204" pitchFamily="34" charset="0"/>
                <a:ea typeface="Calibri" panose="020F0502020204030204" pitchFamily="34" charset="0"/>
              </a:rPr>
              <a:t>ukončení</a:t>
            </a:r>
            <a:r>
              <a:rPr lang="cs-CZ" spc="-40" dirty="0">
                <a:effectLst/>
                <a:latin typeface="Calibri" panose="020F0502020204030204" pitchFamily="34" charset="0"/>
                <a:ea typeface="Calibri" panose="020F0502020204030204" pitchFamily="34" charset="0"/>
              </a:rPr>
              <a:t> </a:t>
            </a:r>
            <a:r>
              <a:rPr lang="cs-CZ" dirty="0">
                <a:effectLst/>
                <a:latin typeface="Calibri" panose="020F0502020204030204" pitchFamily="34" charset="0"/>
                <a:ea typeface="Calibri" panose="020F0502020204030204" pitchFamily="34" charset="0"/>
              </a:rPr>
              <a:t>hodnocení</a:t>
            </a:r>
            <a:r>
              <a:rPr lang="cs-CZ" spc="-45" dirty="0">
                <a:effectLst/>
                <a:latin typeface="Calibri" panose="020F0502020204030204" pitchFamily="34" charset="0"/>
                <a:ea typeface="Calibri" panose="020F0502020204030204" pitchFamily="34" charset="0"/>
              </a:rPr>
              <a:t> </a:t>
            </a:r>
            <a:r>
              <a:rPr lang="cs-CZ" dirty="0">
                <a:effectLst/>
                <a:latin typeface="Calibri" panose="020F0502020204030204" pitchFamily="34" charset="0"/>
                <a:ea typeface="Calibri" panose="020F0502020204030204" pitchFamily="34" charset="0"/>
              </a:rPr>
              <a:t>rozvojových</a:t>
            </a:r>
            <a:r>
              <a:rPr lang="cs-CZ" spc="-45" dirty="0">
                <a:effectLst/>
                <a:latin typeface="Calibri" panose="020F0502020204030204" pitchFamily="34" charset="0"/>
                <a:ea typeface="Calibri" panose="020F0502020204030204" pitchFamily="34" charset="0"/>
              </a:rPr>
              <a:t> </a:t>
            </a:r>
            <a:r>
              <a:rPr lang="cs-CZ" dirty="0">
                <a:effectLst/>
                <a:latin typeface="Calibri" panose="020F0502020204030204" pitchFamily="34" charset="0"/>
                <a:ea typeface="Calibri" panose="020F0502020204030204" pitchFamily="34" charset="0"/>
              </a:rPr>
              <a:t>záměrů</a:t>
            </a:r>
            <a:r>
              <a:rPr lang="cs-CZ" spc="-40" dirty="0">
                <a:effectLst/>
                <a:latin typeface="Calibri" panose="020F0502020204030204" pitchFamily="34" charset="0"/>
                <a:ea typeface="Calibri" panose="020F0502020204030204" pitchFamily="34" charset="0"/>
              </a:rPr>
              <a:t> </a:t>
            </a:r>
            <a:r>
              <a:rPr lang="cs-CZ" dirty="0">
                <a:effectLst/>
                <a:latin typeface="Calibri" panose="020F0502020204030204" pitchFamily="34" charset="0"/>
                <a:ea typeface="Calibri" panose="020F0502020204030204" pitchFamily="34" charset="0"/>
              </a:rPr>
              <a:t>sestaven</a:t>
            </a:r>
            <a:r>
              <a:rPr lang="cs-CZ" spc="-45" dirty="0">
                <a:effectLst/>
                <a:latin typeface="Calibri" panose="020F0502020204030204" pitchFamily="34" charset="0"/>
                <a:ea typeface="Calibri" panose="020F0502020204030204" pitchFamily="34" charset="0"/>
              </a:rPr>
              <a:t> </a:t>
            </a:r>
            <a:r>
              <a:rPr lang="cs-CZ" dirty="0">
                <a:effectLst/>
                <a:latin typeface="Calibri" panose="020F0502020204030204" pitchFamily="34" charset="0"/>
                <a:ea typeface="Calibri" panose="020F0502020204030204" pitchFamily="34" charset="0"/>
              </a:rPr>
              <a:t>z</a:t>
            </a:r>
            <a:r>
              <a:rPr lang="cs-CZ" spc="-45" dirty="0">
                <a:effectLst/>
                <a:latin typeface="Calibri" panose="020F0502020204030204" pitchFamily="34" charset="0"/>
                <a:ea typeface="Calibri" panose="020F0502020204030204" pitchFamily="34" charset="0"/>
              </a:rPr>
              <a:t> </a:t>
            </a:r>
            <a:r>
              <a:rPr lang="cs-CZ" dirty="0">
                <a:effectLst/>
                <a:latin typeface="Calibri" panose="020F0502020204030204" pitchFamily="34" charset="0"/>
                <a:ea typeface="Calibri" panose="020F0502020204030204" pitchFamily="34" charset="0"/>
              </a:rPr>
              <a:t>těch</a:t>
            </a:r>
            <a:r>
              <a:rPr lang="cs-CZ" spc="-45" dirty="0">
                <a:effectLst/>
                <a:latin typeface="Calibri" panose="020F0502020204030204" pitchFamily="34" charset="0"/>
                <a:ea typeface="Calibri" panose="020F0502020204030204" pitchFamily="34" charset="0"/>
              </a:rPr>
              <a:t> </a:t>
            </a:r>
            <a:r>
              <a:rPr lang="cs-CZ" dirty="0">
                <a:effectLst/>
                <a:latin typeface="Calibri" panose="020F0502020204030204" pitchFamily="34" charset="0"/>
                <a:ea typeface="Calibri" panose="020F0502020204030204" pitchFamily="34" charset="0"/>
              </a:rPr>
              <a:t>rozvojových</a:t>
            </a:r>
            <a:r>
              <a:rPr lang="cs-CZ" spc="-50" dirty="0">
                <a:effectLst/>
                <a:latin typeface="Calibri" panose="020F0502020204030204" pitchFamily="34" charset="0"/>
                <a:ea typeface="Calibri" panose="020F0502020204030204" pitchFamily="34" charset="0"/>
              </a:rPr>
              <a:t> </a:t>
            </a:r>
            <a:r>
              <a:rPr lang="cs-CZ" dirty="0">
                <a:effectLst/>
                <a:latin typeface="Calibri" panose="020F0502020204030204" pitchFamily="34" charset="0"/>
                <a:ea typeface="Calibri" panose="020F0502020204030204" pitchFamily="34" charset="0"/>
              </a:rPr>
              <a:t>záměrů, které splnily definovaná hodnoticí kritéria a nebyly zařazeny do Základní sítě s ohledem na zachování finančně</a:t>
            </a:r>
            <a:r>
              <a:rPr lang="cs-CZ" spc="-65" dirty="0">
                <a:effectLst/>
                <a:latin typeface="Calibri" panose="020F0502020204030204" pitchFamily="34" charset="0"/>
                <a:ea typeface="Calibri" panose="020F0502020204030204" pitchFamily="34" charset="0"/>
              </a:rPr>
              <a:t> </a:t>
            </a:r>
            <a:r>
              <a:rPr lang="cs-CZ" dirty="0">
                <a:effectLst/>
                <a:latin typeface="Calibri" panose="020F0502020204030204" pitchFamily="34" charset="0"/>
                <a:ea typeface="Calibri" panose="020F0502020204030204" pitchFamily="34" charset="0"/>
              </a:rPr>
              <a:t>udržitelné</a:t>
            </a:r>
            <a:r>
              <a:rPr lang="cs-CZ" spc="-55" dirty="0">
                <a:effectLst/>
                <a:latin typeface="Calibri" panose="020F0502020204030204" pitchFamily="34" charset="0"/>
                <a:ea typeface="Calibri" panose="020F0502020204030204" pitchFamily="34" charset="0"/>
              </a:rPr>
              <a:t> </a:t>
            </a:r>
            <a:r>
              <a:rPr lang="cs-CZ" dirty="0">
                <a:effectLst/>
                <a:latin typeface="Calibri" panose="020F0502020204030204" pitchFamily="34" charset="0"/>
                <a:ea typeface="Calibri" panose="020F0502020204030204" pitchFamily="34" charset="0"/>
              </a:rPr>
              <a:t>sítě,</a:t>
            </a:r>
            <a:r>
              <a:rPr lang="cs-CZ" spc="-60" dirty="0">
                <a:effectLst/>
                <a:latin typeface="Calibri" panose="020F0502020204030204" pitchFamily="34" charset="0"/>
                <a:ea typeface="Calibri" panose="020F0502020204030204" pitchFamily="34" charset="0"/>
              </a:rPr>
              <a:t> </a:t>
            </a:r>
            <a:r>
              <a:rPr lang="cs-CZ" dirty="0">
                <a:effectLst/>
                <a:latin typeface="Calibri" panose="020F0502020204030204" pitchFamily="34" charset="0"/>
                <a:ea typeface="Calibri" panose="020F0502020204030204" pitchFamily="34" charset="0"/>
              </a:rPr>
              <a:t>nebo</a:t>
            </a:r>
            <a:r>
              <a:rPr lang="cs-CZ" spc="-50" dirty="0">
                <a:effectLst/>
                <a:latin typeface="Calibri" panose="020F0502020204030204" pitchFamily="34" charset="0"/>
                <a:ea typeface="Calibri" panose="020F0502020204030204" pitchFamily="34" charset="0"/>
              </a:rPr>
              <a:t> </a:t>
            </a:r>
            <a:r>
              <a:rPr lang="cs-CZ" dirty="0">
                <a:effectLst/>
                <a:latin typeface="Calibri" panose="020F0502020204030204" pitchFamily="34" charset="0"/>
                <a:ea typeface="Calibri" panose="020F0502020204030204" pitchFamily="34" charset="0"/>
              </a:rPr>
              <a:t>nebyly</a:t>
            </a:r>
            <a:r>
              <a:rPr lang="cs-CZ" spc="-60" dirty="0">
                <a:effectLst/>
                <a:latin typeface="Calibri" panose="020F0502020204030204" pitchFamily="34" charset="0"/>
                <a:ea typeface="Calibri" panose="020F0502020204030204" pitchFamily="34" charset="0"/>
              </a:rPr>
              <a:t> </a:t>
            </a:r>
            <a:r>
              <a:rPr lang="cs-CZ" dirty="0">
                <a:effectLst/>
                <a:latin typeface="Calibri" panose="020F0502020204030204" pitchFamily="34" charset="0"/>
                <a:ea typeface="Calibri" panose="020F0502020204030204" pitchFamily="34" charset="0"/>
              </a:rPr>
              <a:t>zařazeny</a:t>
            </a:r>
            <a:r>
              <a:rPr lang="cs-CZ" spc="-55" dirty="0">
                <a:effectLst/>
                <a:latin typeface="Calibri" panose="020F0502020204030204" pitchFamily="34" charset="0"/>
                <a:ea typeface="Calibri" panose="020F0502020204030204" pitchFamily="34" charset="0"/>
              </a:rPr>
              <a:t> </a:t>
            </a:r>
            <a:r>
              <a:rPr lang="cs-CZ" dirty="0">
                <a:effectLst/>
                <a:latin typeface="Calibri" panose="020F0502020204030204" pitchFamily="34" charset="0"/>
                <a:ea typeface="Calibri" panose="020F0502020204030204" pitchFamily="34" charset="0"/>
              </a:rPr>
              <a:t>do</a:t>
            </a:r>
            <a:r>
              <a:rPr lang="cs-CZ" spc="-55" dirty="0">
                <a:effectLst/>
                <a:latin typeface="Calibri" panose="020F0502020204030204" pitchFamily="34" charset="0"/>
                <a:ea typeface="Calibri" panose="020F0502020204030204" pitchFamily="34" charset="0"/>
              </a:rPr>
              <a:t> </a:t>
            </a:r>
            <a:r>
              <a:rPr lang="cs-CZ" dirty="0">
                <a:effectLst/>
                <a:latin typeface="Calibri" panose="020F0502020204030204" pitchFamily="34" charset="0"/>
                <a:ea typeface="Calibri" panose="020F0502020204030204" pitchFamily="34" charset="0"/>
              </a:rPr>
              <a:t>Dočasné</a:t>
            </a:r>
            <a:r>
              <a:rPr lang="cs-CZ" spc="-60" dirty="0">
                <a:effectLst/>
                <a:latin typeface="Calibri" panose="020F0502020204030204" pitchFamily="34" charset="0"/>
                <a:ea typeface="Calibri" panose="020F0502020204030204" pitchFamily="34" charset="0"/>
              </a:rPr>
              <a:t> </a:t>
            </a:r>
            <a:r>
              <a:rPr lang="cs-CZ" dirty="0">
                <a:effectLst/>
                <a:latin typeface="Calibri" panose="020F0502020204030204" pitchFamily="34" charset="0"/>
                <a:ea typeface="Calibri" panose="020F0502020204030204" pitchFamily="34" charset="0"/>
              </a:rPr>
              <a:t>sítě,</a:t>
            </a:r>
            <a:r>
              <a:rPr lang="cs-CZ" spc="-65" dirty="0">
                <a:effectLst/>
                <a:latin typeface="Calibri" panose="020F0502020204030204" pitchFamily="34" charset="0"/>
                <a:ea typeface="Calibri" panose="020F0502020204030204" pitchFamily="34" charset="0"/>
              </a:rPr>
              <a:t> </a:t>
            </a:r>
            <a:r>
              <a:rPr lang="cs-CZ" dirty="0">
                <a:effectLst/>
                <a:latin typeface="Calibri" panose="020F0502020204030204" pitchFamily="34" charset="0"/>
                <a:ea typeface="Calibri" panose="020F0502020204030204" pitchFamily="34" charset="0"/>
              </a:rPr>
              <a:t>a</a:t>
            </a:r>
            <a:r>
              <a:rPr lang="cs-CZ" spc="-65" dirty="0">
                <a:effectLst/>
                <a:latin typeface="Calibri" panose="020F0502020204030204" pitchFamily="34" charset="0"/>
                <a:ea typeface="Calibri" panose="020F0502020204030204" pitchFamily="34" charset="0"/>
              </a:rPr>
              <a:t> </a:t>
            </a:r>
            <a:r>
              <a:rPr lang="cs-CZ" dirty="0">
                <a:effectLst/>
                <a:latin typeface="Calibri" panose="020F0502020204030204" pitchFamily="34" charset="0"/>
                <a:ea typeface="Calibri" panose="020F0502020204030204" pitchFamily="34" charset="0"/>
              </a:rPr>
              <a:t>to</a:t>
            </a:r>
            <a:r>
              <a:rPr lang="cs-CZ" spc="-50" dirty="0">
                <a:effectLst/>
                <a:latin typeface="Calibri" panose="020F0502020204030204" pitchFamily="34" charset="0"/>
                <a:ea typeface="Calibri" panose="020F0502020204030204" pitchFamily="34" charset="0"/>
              </a:rPr>
              <a:t> </a:t>
            </a:r>
            <a:r>
              <a:rPr lang="cs-CZ" dirty="0">
                <a:effectLst/>
                <a:latin typeface="Calibri" panose="020F0502020204030204" pitchFamily="34" charset="0"/>
                <a:ea typeface="Calibri" panose="020F0502020204030204" pitchFamily="34" charset="0"/>
              </a:rPr>
              <a:t>z</a:t>
            </a:r>
            <a:r>
              <a:rPr lang="cs-CZ" spc="-65" dirty="0">
                <a:effectLst/>
                <a:latin typeface="Calibri" panose="020F0502020204030204" pitchFamily="34" charset="0"/>
                <a:ea typeface="Calibri" panose="020F0502020204030204" pitchFamily="34" charset="0"/>
              </a:rPr>
              <a:t> </a:t>
            </a:r>
            <a:r>
              <a:rPr lang="cs-CZ" dirty="0">
                <a:effectLst/>
                <a:latin typeface="Calibri" panose="020F0502020204030204" pitchFamily="34" charset="0"/>
                <a:ea typeface="Calibri" panose="020F0502020204030204" pitchFamily="34" charset="0"/>
              </a:rPr>
              <a:t>důvodu</a:t>
            </a:r>
            <a:r>
              <a:rPr lang="cs-CZ" spc="-60" dirty="0">
                <a:effectLst/>
                <a:latin typeface="Calibri" panose="020F0502020204030204" pitchFamily="34" charset="0"/>
                <a:ea typeface="Calibri" panose="020F0502020204030204" pitchFamily="34" charset="0"/>
              </a:rPr>
              <a:t> </a:t>
            </a:r>
            <a:r>
              <a:rPr lang="cs-CZ" dirty="0">
                <a:effectLst/>
                <a:latin typeface="Calibri" panose="020F0502020204030204" pitchFamily="34" charset="0"/>
                <a:ea typeface="Calibri" panose="020F0502020204030204" pitchFamily="34" charset="0"/>
              </a:rPr>
              <a:t>nezajištěného</a:t>
            </a:r>
            <a:r>
              <a:rPr lang="cs-CZ" spc="-55" dirty="0">
                <a:effectLst/>
                <a:latin typeface="Calibri" panose="020F0502020204030204" pitchFamily="34" charset="0"/>
                <a:ea typeface="Calibri" panose="020F0502020204030204" pitchFamily="34" charset="0"/>
              </a:rPr>
              <a:t> </a:t>
            </a:r>
            <a:r>
              <a:rPr lang="cs-CZ" dirty="0">
                <a:effectLst/>
                <a:latin typeface="Calibri" panose="020F0502020204030204" pitchFamily="34" charset="0"/>
                <a:ea typeface="Calibri" panose="020F0502020204030204" pitchFamily="34" charset="0"/>
              </a:rPr>
              <a:t>finančního krytí.</a:t>
            </a:r>
          </a:p>
          <a:p>
            <a:pPr marL="0" indent="0">
              <a:buNone/>
            </a:pPr>
            <a:endParaRPr lang="cs-CZ" dirty="0"/>
          </a:p>
        </p:txBody>
      </p:sp>
    </p:spTree>
    <p:extLst>
      <p:ext uri="{BB962C8B-B14F-4D97-AF65-F5344CB8AC3E}">
        <p14:creationId xmlns:p14="http://schemas.microsoft.com/office/powerpoint/2010/main" val="24764113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DD4CE01-8D26-40B7-82AB-C49DDF84AC3F}"/>
              </a:ext>
            </a:extLst>
          </p:cNvPr>
          <p:cNvSpPr>
            <a:spLocks noGrp="1"/>
          </p:cNvSpPr>
          <p:nvPr>
            <p:ph type="title"/>
          </p:nvPr>
        </p:nvSpPr>
        <p:spPr/>
        <p:txBody>
          <a:bodyPr>
            <a:normAutofit fontScale="90000"/>
          </a:bodyPr>
          <a:lstStyle/>
          <a:p>
            <a:r>
              <a:rPr lang="cs-CZ" dirty="0"/>
              <a:t>Zásobník rozvojových projektů            na rok 2020 (pro ORP VM)</a:t>
            </a:r>
          </a:p>
        </p:txBody>
      </p:sp>
      <p:pic>
        <p:nvPicPr>
          <p:cNvPr id="5" name="Obrázek 4">
            <a:extLst>
              <a:ext uri="{FF2B5EF4-FFF2-40B4-BE49-F238E27FC236}">
                <a16:creationId xmlns:a16="http://schemas.microsoft.com/office/drawing/2014/main" id="{60C8DE63-EF15-4397-8BE0-562D40BA8554}"/>
              </a:ext>
            </a:extLst>
          </p:cNvPr>
          <p:cNvPicPr>
            <a:picLocks noChangeAspect="1"/>
          </p:cNvPicPr>
          <p:nvPr/>
        </p:nvPicPr>
        <p:blipFill>
          <a:blip r:embed="rId2"/>
          <a:stretch>
            <a:fillRect/>
          </a:stretch>
        </p:blipFill>
        <p:spPr>
          <a:xfrm>
            <a:off x="338723" y="1840092"/>
            <a:ext cx="8466554" cy="3177815"/>
          </a:xfrm>
          <a:prstGeom prst="rect">
            <a:avLst/>
          </a:prstGeom>
        </p:spPr>
      </p:pic>
    </p:spTree>
    <p:extLst>
      <p:ext uri="{BB962C8B-B14F-4D97-AF65-F5344CB8AC3E}">
        <p14:creationId xmlns:p14="http://schemas.microsoft.com/office/powerpoint/2010/main" val="10754974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0E4DC9-830F-410B-90CF-174F89840333}"/>
              </a:ext>
            </a:extLst>
          </p:cNvPr>
          <p:cNvSpPr>
            <a:spLocks noGrp="1"/>
          </p:cNvSpPr>
          <p:nvPr>
            <p:ph type="title"/>
          </p:nvPr>
        </p:nvSpPr>
        <p:spPr/>
        <p:txBody>
          <a:bodyPr/>
          <a:lstStyle/>
          <a:p>
            <a:r>
              <a:rPr lang="cs-CZ" dirty="0"/>
              <a:t>Čím se aktuálně řídíme</a:t>
            </a:r>
          </a:p>
        </p:txBody>
      </p:sp>
      <p:pic>
        <p:nvPicPr>
          <p:cNvPr id="5" name="Zástupný obsah 4">
            <a:extLst>
              <a:ext uri="{FF2B5EF4-FFF2-40B4-BE49-F238E27FC236}">
                <a16:creationId xmlns:a16="http://schemas.microsoft.com/office/drawing/2014/main" id="{3C34A6D5-7CFD-4D0B-A193-F34A79D59EF3}"/>
              </a:ext>
            </a:extLst>
          </p:cNvPr>
          <p:cNvPicPr>
            <a:picLocks noGrp="1" noChangeAspect="1"/>
          </p:cNvPicPr>
          <p:nvPr>
            <p:ph idx="1"/>
          </p:nvPr>
        </p:nvPicPr>
        <p:blipFill>
          <a:blip r:embed="rId2"/>
          <a:stretch>
            <a:fillRect/>
          </a:stretch>
        </p:blipFill>
        <p:spPr>
          <a:xfrm>
            <a:off x="1393796" y="1493227"/>
            <a:ext cx="6356408" cy="4960109"/>
          </a:xfrm>
        </p:spPr>
      </p:pic>
    </p:spTree>
    <p:extLst>
      <p:ext uri="{BB962C8B-B14F-4D97-AF65-F5344CB8AC3E}">
        <p14:creationId xmlns:p14="http://schemas.microsoft.com/office/powerpoint/2010/main" val="34012499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51D986-8A4A-4D19-8B40-FCC18A12D9BC}"/>
              </a:ext>
            </a:extLst>
          </p:cNvPr>
          <p:cNvSpPr>
            <a:spLocks noGrp="1"/>
          </p:cNvSpPr>
          <p:nvPr>
            <p:ph type="title"/>
          </p:nvPr>
        </p:nvSpPr>
        <p:spPr/>
        <p:txBody>
          <a:bodyPr>
            <a:normAutofit fontScale="90000"/>
          </a:bodyPr>
          <a:lstStyle/>
          <a:p>
            <a:r>
              <a:rPr lang="cs-CZ" dirty="0"/>
              <a:t>Akční plán – každoroční aktualizace Střednědobého plánu rozvoje</a:t>
            </a:r>
          </a:p>
        </p:txBody>
      </p:sp>
      <p:pic>
        <p:nvPicPr>
          <p:cNvPr id="5" name="Zástupný obsah 4">
            <a:extLst>
              <a:ext uri="{FF2B5EF4-FFF2-40B4-BE49-F238E27FC236}">
                <a16:creationId xmlns:a16="http://schemas.microsoft.com/office/drawing/2014/main" id="{3FCC08E5-0C65-4104-97F9-1B3B33E43BF5}"/>
              </a:ext>
            </a:extLst>
          </p:cNvPr>
          <p:cNvPicPr>
            <a:picLocks noGrp="1" noChangeAspect="1"/>
          </p:cNvPicPr>
          <p:nvPr>
            <p:ph idx="1"/>
          </p:nvPr>
        </p:nvPicPr>
        <p:blipFill>
          <a:blip r:embed="rId2"/>
          <a:stretch>
            <a:fillRect/>
          </a:stretch>
        </p:blipFill>
        <p:spPr>
          <a:xfrm>
            <a:off x="2000349" y="1600200"/>
            <a:ext cx="5143302" cy="5143302"/>
          </a:xfrm>
        </p:spPr>
      </p:pic>
    </p:spTree>
    <p:extLst>
      <p:ext uri="{BB962C8B-B14F-4D97-AF65-F5344CB8AC3E}">
        <p14:creationId xmlns:p14="http://schemas.microsoft.com/office/powerpoint/2010/main" val="10975248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8150587-7002-4C20-8DDE-8779AA8D78C4}"/>
              </a:ext>
            </a:extLst>
          </p:cNvPr>
          <p:cNvSpPr>
            <a:spLocks noGrp="1"/>
          </p:cNvSpPr>
          <p:nvPr>
            <p:ph type="title"/>
          </p:nvPr>
        </p:nvSpPr>
        <p:spPr/>
        <p:txBody>
          <a:bodyPr/>
          <a:lstStyle/>
          <a:p>
            <a:r>
              <a:rPr lang="cs-CZ" dirty="0"/>
              <a:t>Priorizace potřeb</a:t>
            </a:r>
          </a:p>
        </p:txBody>
      </p:sp>
      <p:pic>
        <p:nvPicPr>
          <p:cNvPr id="5" name="Zástupný obsah 4">
            <a:extLst>
              <a:ext uri="{FF2B5EF4-FFF2-40B4-BE49-F238E27FC236}">
                <a16:creationId xmlns:a16="http://schemas.microsoft.com/office/drawing/2014/main" id="{15D2B747-5292-44BE-B698-F54447D75FC0}"/>
              </a:ext>
            </a:extLst>
          </p:cNvPr>
          <p:cNvPicPr>
            <a:picLocks noGrp="1" noChangeAspect="1"/>
          </p:cNvPicPr>
          <p:nvPr>
            <p:ph idx="1"/>
          </p:nvPr>
        </p:nvPicPr>
        <p:blipFill>
          <a:blip r:embed="rId2"/>
          <a:stretch>
            <a:fillRect/>
          </a:stretch>
        </p:blipFill>
        <p:spPr>
          <a:xfrm>
            <a:off x="457200" y="1812662"/>
            <a:ext cx="8229600" cy="4101038"/>
          </a:xfrm>
        </p:spPr>
      </p:pic>
    </p:spTree>
    <p:extLst>
      <p:ext uri="{BB962C8B-B14F-4D97-AF65-F5344CB8AC3E}">
        <p14:creationId xmlns:p14="http://schemas.microsoft.com/office/powerpoint/2010/main" val="34587536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15ACB1-784E-4A3C-AA7F-30B519B142AA}"/>
              </a:ext>
            </a:extLst>
          </p:cNvPr>
          <p:cNvSpPr>
            <a:spLocks noGrp="1"/>
          </p:cNvSpPr>
          <p:nvPr>
            <p:ph type="title"/>
          </p:nvPr>
        </p:nvSpPr>
        <p:spPr/>
        <p:txBody>
          <a:bodyPr/>
          <a:lstStyle/>
          <a:p>
            <a:r>
              <a:rPr lang="cs-CZ" dirty="0"/>
              <a:t>Společná práce</a:t>
            </a:r>
          </a:p>
        </p:txBody>
      </p:sp>
      <p:sp>
        <p:nvSpPr>
          <p:cNvPr id="3" name="Zástupný obsah 2">
            <a:extLst>
              <a:ext uri="{FF2B5EF4-FFF2-40B4-BE49-F238E27FC236}">
                <a16:creationId xmlns:a16="http://schemas.microsoft.com/office/drawing/2014/main" id="{3F2DF5A6-D7A4-41FA-9518-5DBFCEF6A728}"/>
              </a:ext>
            </a:extLst>
          </p:cNvPr>
          <p:cNvSpPr>
            <a:spLocks noGrp="1"/>
          </p:cNvSpPr>
          <p:nvPr>
            <p:ph idx="1"/>
          </p:nvPr>
        </p:nvSpPr>
        <p:spPr/>
        <p:txBody>
          <a:bodyPr/>
          <a:lstStyle/>
          <a:p>
            <a:pPr marL="0" indent="0">
              <a:buNone/>
            </a:pPr>
            <a:endParaRPr lang="cs-CZ" dirty="0"/>
          </a:p>
          <a:p>
            <a:pPr marL="0" indent="0">
              <a:buNone/>
            </a:pPr>
            <a:r>
              <a:rPr lang="cs-CZ" dirty="0"/>
              <a:t>Které služby byly priorizovány v SO ORP Valašské Meziříčí na rok 2020?</a:t>
            </a:r>
          </a:p>
        </p:txBody>
      </p:sp>
    </p:spTree>
    <p:extLst>
      <p:ext uri="{BB962C8B-B14F-4D97-AF65-F5344CB8AC3E}">
        <p14:creationId xmlns:p14="http://schemas.microsoft.com/office/powerpoint/2010/main" val="35727412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D24B8CE-A74F-42EC-A4AD-397ECAFE23F0}"/>
              </a:ext>
            </a:extLst>
          </p:cNvPr>
          <p:cNvSpPr>
            <a:spLocks noGrp="1"/>
          </p:cNvSpPr>
          <p:nvPr>
            <p:ph type="title"/>
          </p:nvPr>
        </p:nvSpPr>
        <p:spPr/>
        <p:txBody>
          <a:bodyPr>
            <a:normAutofit fontScale="90000"/>
          </a:bodyPr>
          <a:lstStyle/>
          <a:p>
            <a:r>
              <a:rPr lang="cs-CZ" dirty="0"/>
              <a:t>Plán je nejen aktualizován,                  ale i vyhodnocován</a:t>
            </a:r>
          </a:p>
        </p:txBody>
      </p:sp>
      <p:pic>
        <p:nvPicPr>
          <p:cNvPr id="5" name="Zástupný obsah 4">
            <a:extLst>
              <a:ext uri="{FF2B5EF4-FFF2-40B4-BE49-F238E27FC236}">
                <a16:creationId xmlns:a16="http://schemas.microsoft.com/office/drawing/2014/main" id="{9238F1EE-686C-40FE-876C-18FE77A74712}"/>
              </a:ext>
            </a:extLst>
          </p:cNvPr>
          <p:cNvPicPr>
            <a:picLocks noGrp="1" noChangeAspect="1"/>
          </p:cNvPicPr>
          <p:nvPr>
            <p:ph idx="1"/>
          </p:nvPr>
        </p:nvPicPr>
        <p:blipFill>
          <a:blip r:embed="rId2"/>
          <a:stretch>
            <a:fillRect/>
          </a:stretch>
        </p:blipFill>
        <p:spPr>
          <a:xfrm>
            <a:off x="1691681" y="1544998"/>
            <a:ext cx="5760639" cy="4880387"/>
          </a:xfrm>
        </p:spPr>
      </p:pic>
    </p:spTree>
    <p:extLst>
      <p:ext uri="{BB962C8B-B14F-4D97-AF65-F5344CB8AC3E}">
        <p14:creationId xmlns:p14="http://schemas.microsoft.com/office/powerpoint/2010/main" val="21643233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4ECE9D-1F68-4BA3-AB4D-F5B478C70994}"/>
              </a:ext>
            </a:extLst>
          </p:cNvPr>
          <p:cNvSpPr>
            <a:spLocks noGrp="1"/>
          </p:cNvSpPr>
          <p:nvPr>
            <p:ph type="title"/>
          </p:nvPr>
        </p:nvSpPr>
        <p:spPr/>
        <p:txBody>
          <a:bodyPr/>
          <a:lstStyle/>
          <a:p>
            <a:r>
              <a:rPr lang="cs-CZ" dirty="0"/>
              <a:t>Společná práce</a:t>
            </a:r>
          </a:p>
        </p:txBody>
      </p:sp>
      <p:sp>
        <p:nvSpPr>
          <p:cNvPr id="3" name="Zástupný obsah 2">
            <a:extLst>
              <a:ext uri="{FF2B5EF4-FFF2-40B4-BE49-F238E27FC236}">
                <a16:creationId xmlns:a16="http://schemas.microsoft.com/office/drawing/2014/main" id="{8601DD22-655C-4982-BE20-B71C57A3F156}"/>
              </a:ext>
            </a:extLst>
          </p:cNvPr>
          <p:cNvSpPr>
            <a:spLocks noGrp="1"/>
          </p:cNvSpPr>
          <p:nvPr>
            <p:ph idx="1"/>
          </p:nvPr>
        </p:nvSpPr>
        <p:spPr/>
        <p:txBody>
          <a:bodyPr/>
          <a:lstStyle/>
          <a:p>
            <a:pPr marL="0" indent="0">
              <a:buNone/>
            </a:pPr>
            <a:endParaRPr lang="cs-CZ" dirty="0"/>
          </a:p>
          <a:p>
            <a:pPr marL="0" indent="0">
              <a:buNone/>
            </a:pPr>
            <a:r>
              <a:rPr lang="cs-CZ" dirty="0"/>
              <a:t>Jak se daří plnit aktuální Střednědobý plán rozvoje soc. služeb ve Zlínském kraji?</a:t>
            </a:r>
          </a:p>
        </p:txBody>
      </p:sp>
    </p:spTree>
    <p:extLst>
      <p:ext uri="{BB962C8B-B14F-4D97-AF65-F5344CB8AC3E}">
        <p14:creationId xmlns:p14="http://schemas.microsoft.com/office/powerpoint/2010/main" val="2547799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800" b="1" dirty="0">
                <a:solidFill>
                  <a:schemeClr val="tx2">
                    <a:lumMod val="75000"/>
                  </a:schemeClr>
                </a:solidFill>
                <a:latin typeface="Arial" panose="020B0604020202020204" pitchFamily="34" charset="0"/>
                <a:cs typeface="Arial" panose="020B0604020202020204" pitchFamily="34" charset="0"/>
              </a:rPr>
              <a:t>Zákon č. 108/2006 Sb., o sociálních službách</a:t>
            </a:r>
          </a:p>
        </p:txBody>
      </p:sp>
      <p:sp>
        <p:nvSpPr>
          <p:cNvPr id="3" name="Zástupný symbol pro obsah 2"/>
          <p:cNvSpPr>
            <a:spLocks noGrp="1"/>
          </p:cNvSpPr>
          <p:nvPr>
            <p:ph idx="1"/>
          </p:nvPr>
        </p:nvSpPr>
        <p:spPr>
          <a:xfrm>
            <a:off x="457200" y="1384176"/>
            <a:ext cx="8435280" cy="5213176"/>
          </a:xfrm>
        </p:spPr>
        <p:txBody>
          <a:bodyPr>
            <a:normAutofit/>
          </a:bodyPr>
          <a:lstStyle/>
          <a:p>
            <a:pPr marL="0" indent="0">
              <a:buNone/>
            </a:pPr>
            <a:r>
              <a:rPr lang="cs-CZ" b="1" dirty="0"/>
              <a:t>§ 37 Sociální poradenství zahrnuje</a:t>
            </a:r>
          </a:p>
          <a:p>
            <a:pPr marL="0" indent="0">
              <a:buNone/>
            </a:pPr>
            <a:r>
              <a:rPr lang="cs-CZ" b="1" dirty="0"/>
              <a:t>a)</a:t>
            </a:r>
            <a:r>
              <a:rPr lang="cs-CZ" dirty="0"/>
              <a:t> základní sociální poradenství: poskytuje osobám potřebné informace přispívající k řešení jejich nepříznivé sociální situace. </a:t>
            </a:r>
            <a:br>
              <a:rPr lang="cs-CZ" dirty="0"/>
            </a:br>
            <a:r>
              <a:rPr lang="cs-CZ" dirty="0"/>
              <a:t>Základní sociální poradenství je základní činností při poskytování všech druhů sociálních služeb; poskytovatelé sociálních služeb jsou vždy povinni tuto činnost zajistit.</a:t>
            </a:r>
          </a:p>
          <a:p>
            <a:pPr marL="0" indent="0">
              <a:buNone/>
            </a:pPr>
            <a:endParaRPr lang="cs-CZ"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31186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C258E37-D317-401E-89DA-318CDBFB568D}"/>
              </a:ext>
            </a:extLst>
          </p:cNvPr>
          <p:cNvSpPr>
            <a:spLocks noGrp="1"/>
          </p:cNvSpPr>
          <p:nvPr>
            <p:ph type="title"/>
          </p:nvPr>
        </p:nvSpPr>
        <p:spPr/>
        <p:txBody>
          <a:bodyPr/>
          <a:lstStyle/>
          <a:p>
            <a:r>
              <a:rPr lang="cs-CZ" dirty="0"/>
              <a:t>Co nás čeká</a:t>
            </a:r>
          </a:p>
        </p:txBody>
      </p:sp>
      <p:pic>
        <p:nvPicPr>
          <p:cNvPr id="5" name="Zástupný obsah 4">
            <a:extLst>
              <a:ext uri="{FF2B5EF4-FFF2-40B4-BE49-F238E27FC236}">
                <a16:creationId xmlns:a16="http://schemas.microsoft.com/office/drawing/2014/main" id="{4AFC683F-1A0F-4DA3-960B-D6A453B1F830}"/>
              </a:ext>
            </a:extLst>
          </p:cNvPr>
          <p:cNvPicPr>
            <a:picLocks noGrp="1" noChangeAspect="1"/>
          </p:cNvPicPr>
          <p:nvPr>
            <p:ph idx="1"/>
          </p:nvPr>
        </p:nvPicPr>
        <p:blipFill>
          <a:blip r:embed="rId2"/>
          <a:stretch>
            <a:fillRect/>
          </a:stretch>
        </p:blipFill>
        <p:spPr>
          <a:xfrm>
            <a:off x="2091923" y="1484785"/>
            <a:ext cx="4960155" cy="2252078"/>
          </a:xfrm>
        </p:spPr>
      </p:pic>
      <p:pic>
        <p:nvPicPr>
          <p:cNvPr id="7" name="Obrázek 6">
            <a:extLst>
              <a:ext uri="{FF2B5EF4-FFF2-40B4-BE49-F238E27FC236}">
                <a16:creationId xmlns:a16="http://schemas.microsoft.com/office/drawing/2014/main" id="{A45DE46E-F15D-45D0-82AD-97A6FC76BCB7}"/>
              </a:ext>
            </a:extLst>
          </p:cNvPr>
          <p:cNvPicPr>
            <a:picLocks noChangeAspect="1"/>
          </p:cNvPicPr>
          <p:nvPr/>
        </p:nvPicPr>
        <p:blipFill>
          <a:blip r:embed="rId3"/>
          <a:stretch>
            <a:fillRect/>
          </a:stretch>
        </p:blipFill>
        <p:spPr>
          <a:xfrm>
            <a:off x="2483768" y="4077072"/>
            <a:ext cx="4442418" cy="1669167"/>
          </a:xfrm>
          <a:prstGeom prst="rect">
            <a:avLst/>
          </a:prstGeom>
        </p:spPr>
      </p:pic>
    </p:spTree>
    <p:extLst>
      <p:ext uri="{BB962C8B-B14F-4D97-AF65-F5344CB8AC3E}">
        <p14:creationId xmlns:p14="http://schemas.microsoft.com/office/powerpoint/2010/main" val="184409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0A4A69F-EB7F-45A7-82E3-7A504CAAB3D3}"/>
              </a:ext>
            </a:extLst>
          </p:cNvPr>
          <p:cNvSpPr>
            <a:spLocks noGrp="1"/>
          </p:cNvSpPr>
          <p:nvPr>
            <p:ph type="title"/>
          </p:nvPr>
        </p:nvSpPr>
        <p:spPr/>
        <p:txBody>
          <a:bodyPr>
            <a:normAutofit/>
          </a:bodyPr>
          <a:lstStyle/>
          <a:p>
            <a:r>
              <a:rPr lang="cs-CZ" sz="3200" dirty="0"/>
              <a:t>Co můžeme vyčíst z predikce počtu obyvatel podle věku pro ROP VM do roku 2030? </a:t>
            </a:r>
          </a:p>
        </p:txBody>
      </p:sp>
      <p:pic>
        <p:nvPicPr>
          <p:cNvPr id="5" name="Obrázek 4">
            <a:extLst>
              <a:ext uri="{FF2B5EF4-FFF2-40B4-BE49-F238E27FC236}">
                <a16:creationId xmlns:a16="http://schemas.microsoft.com/office/drawing/2014/main" id="{6E409706-A324-4F2D-AFDB-C521768E4BA7}"/>
              </a:ext>
            </a:extLst>
          </p:cNvPr>
          <p:cNvPicPr>
            <a:picLocks noChangeAspect="1"/>
          </p:cNvPicPr>
          <p:nvPr/>
        </p:nvPicPr>
        <p:blipFill>
          <a:blip r:embed="rId2"/>
          <a:stretch>
            <a:fillRect/>
          </a:stretch>
        </p:blipFill>
        <p:spPr>
          <a:xfrm>
            <a:off x="1977165" y="1695300"/>
            <a:ext cx="5189670" cy="3467400"/>
          </a:xfrm>
          <a:prstGeom prst="rect">
            <a:avLst/>
          </a:prstGeom>
        </p:spPr>
      </p:pic>
      <p:pic>
        <p:nvPicPr>
          <p:cNvPr id="7" name="Obrázek 6">
            <a:extLst>
              <a:ext uri="{FF2B5EF4-FFF2-40B4-BE49-F238E27FC236}">
                <a16:creationId xmlns:a16="http://schemas.microsoft.com/office/drawing/2014/main" id="{4FEC405C-2CDC-4054-931C-6A3E4BF4319D}"/>
              </a:ext>
            </a:extLst>
          </p:cNvPr>
          <p:cNvPicPr>
            <a:picLocks noChangeAspect="1"/>
          </p:cNvPicPr>
          <p:nvPr/>
        </p:nvPicPr>
        <p:blipFill>
          <a:blip r:embed="rId3"/>
          <a:stretch>
            <a:fillRect/>
          </a:stretch>
        </p:blipFill>
        <p:spPr>
          <a:xfrm>
            <a:off x="1928894" y="5210076"/>
            <a:ext cx="5235394" cy="739204"/>
          </a:xfrm>
          <a:prstGeom prst="rect">
            <a:avLst/>
          </a:prstGeom>
        </p:spPr>
      </p:pic>
    </p:spTree>
    <p:extLst>
      <p:ext uri="{BB962C8B-B14F-4D97-AF65-F5344CB8AC3E}">
        <p14:creationId xmlns:p14="http://schemas.microsoft.com/office/powerpoint/2010/main" val="32738068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F1C7AC8-7D2F-4E59-BCB7-12ED5EA1D63A}"/>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5BF3858B-AD2D-4149-8BFD-B9BDC00572B6}"/>
              </a:ext>
            </a:extLst>
          </p:cNvPr>
          <p:cNvSpPr>
            <a:spLocks noGrp="1"/>
          </p:cNvSpPr>
          <p:nvPr>
            <p:ph idx="1"/>
          </p:nvPr>
        </p:nvSpPr>
        <p:spPr/>
        <p:txBody>
          <a:bodyPr>
            <a:normAutofit/>
          </a:bodyPr>
          <a:lstStyle/>
          <a:p>
            <a:pPr marL="0" indent="0" algn="ctr">
              <a:buNone/>
            </a:pPr>
            <a:endParaRPr lang="cs-CZ" sz="5400" dirty="0">
              <a:solidFill>
                <a:schemeClr val="tx2">
                  <a:lumMod val="75000"/>
                </a:schemeClr>
              </a:solidFill>
            </a:endParaRPr>
          </a:p>
          <a:p>
            <a:pPr marL="0" indent="0" algn="ctr">
              <a:buNone/>
            </a:pPr>
            <a:r>
              <a:rPr lang="cs-CZ" sz="5400" dirty="0">
                <a:solidFill>
                  <a:schemeClr val="tx2">
                    <a:lumMod val="75000"/>
                  </a:schemeClr>
                </a:solidFill>
              </a:rPr>
              <a:t>DISKUZE</a:t>
            </a:r>
          </a:p>
        </p:txBody>
      </p:sp>
    </p:spTree>
    <p:extLst>
      <p:ext uri="{BB962C8B-B14F-4D97-AF65-F5344CB8AC3E}">
        <p14:creationId xmlns:p14="http://schemas.microsoft.com/office/powerpoint/2010/main" val="35194439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F263782-87A0-43DE-A115-B360C2BAC95C}"/>
              </a:ext>
            </a:extLst>
          </p:cNvPr>
          <p:cNvSpPr>
            <a:spLocks noGrp="1"/>
          </p:cNvSpPr>
          <p:nvPr>
            <p:ph type="title"/>
          </p:nvPr>
        </p:nvSpPr>
        <p:spPr>
          <a:xfrm>
            <a:off x="457200" y="2141984"/>
            <a:ext cx="8229600" cy="1143000"/>
          </a:xfrm>
        </p:spPr>
        <p:txBody>
          <a:bodyPr/>
          <a:lstStyle/>
          <a:p>
            <a:r>
              <a:rPr lang="cs-CZ" dirty="0"/>
              <a:t>Děkuji za pozornost</a:t>
            </a:r>
          </a:p>
        </p:txBody>
      </p:sp>
    </p:spTree>
    <p:extLst>
      <p:ext uri="{BB962C8B-B14F-4D97-AF65-F5344CB8AC3E}">
        <p14:creationId xmlns:p14="http://schemas.microsoft.com/office/powerpoint/2010/main" val="2204970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800" b="1" dirty="0">
                <a:solidFill>
                  <a:schemeClr val="tx2">
                    <a:lumMod val="75000"/>
                  </a:schemeClr>
                </a:solidFill>
                <a:latin typeface="Arial" panose="020B0604020202020204" pitchFamily="34" charset="0"/>
                <a:cs typeface="Arial" panose="020B0604020202020204" pitchFamily="34" charset="0"/>
              </a:rPr>
              <a:t>Zákon č. 108/2006 Sb., o sociálních službách</a:t>
            </a:r>
          </a:p>
        </p:txBody>
      </p:sp>
      <p:sp>
        <p:nvSpPr>
          <p:cNvPr id="3" name="Zástupný symbol pro obsah 2"/>
          <p:cNvSpPr>
            <a:spLocks noGrp="1"/>
          </p:cNvSpPr>
          <p:nvPr>
            <p:ph idx="1"/>
          </p:nvPr>
        </p:nvSpPr>
        <p:spPr>
          <a:xfrm>
            <a:off x="457200" y="1384176"/>
            <a:ext cx="8435280" cy="5213176"/>
          </a:xfrm>
        </p:spPr>
        <p:txBody>
          <a:bodyPr>
            <a:normAutofit/>
          </a:bodyPr>
          <a:lstStyle/>
          <a:p>
            <a:pPr marL="0" indent="0">
              <a:buNone/>
            </a:pPr>
            <a:r>
              <a:rPr lang="cs-CZ" b="1" dirty="0"/>
              <a:t>b)</a:t>
            </a:r>
            <a:r>
              <a:rPr lang="cs-CZ" dirty="0"/>
              <a:t> </a:t>
            </a:r>
            <a:r>
              <a:rPr lang="cs-CZ" b="1" dirty="0"/>
              <a:t>odborné sociální poradenství</a:t>
            </a:r>
            <a:r>
              <a:rPr lang="cs-CZ" dirty="0"/>
              <a:t>: se zaměřením na potřeby jednotlivých okruhů sociálních skupin osob v občanských poradnách, manželských a rodinných poradnách, poradnách pro seniory, poradnách pro osoby se zdravotním postižením, poradnách pro oběti trestných činů a domácího násilí a ve speciálních lůžkových zdravotnických zařízeních hospicového typu; zahrnuje též sociální práci s osobami, jejichž způsob života může vést ke konfliktu se společností.</a:t>
            </a:r>
          </a:p>
          <a:p>
            <a:pPr marL="0" indent="0">
              <a:buNone/>
            </a:pPr>
            <a:endParaRPr lang="cs-CZ"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9922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800" b="1" dirty="0">
                <a:solidFill>
                  <a:schemeClr val="tx2">
                    <a:lumMod val="75000"/>
                  </a:schemeClr>
                </a:solidFill>
                <a:latin typeface="Arial" panose="020B0604020202020204" pitchFamily="34" charset="0"/>
                <a:cs typeface="Arial" panose="020B0604020202020204" pitchFamily="34" charset="0"/>
              </a:rPr>
              <a:t>Zákon č. 108/2006 Sb., o sociálních službách</a:t>
            </a:r>
          </a:p>
        </p:txBody>
      </p:sp>
      <p:sp>
        <p:nvSpPr>
          <p:cNvPr id="3" name="Zástupný symbol pro obsah 2"/>
          <p:cNvSpPr>
            <a:spLocks noGrp="1"/>
          </p:cNvSpPr>
          <p:nvPr>
            <p:ph idx="1"/>
          </p:nvPr>
        </p:nvSpPr>
        <p:spPr>
          <a:xfrm>
            <a:off x="457200" y="1384176"/>
            <a:ext cx="8435280" cy="5213176"/>
          </a:xfrm>
        </p:spPr>
        <p:txBody>
          <a:bodyPr>
            <a:normAutofit/>
          </a:bodyPr>
          <a:lstStyle/>
          <a:p>
            <a:pPr marL="0" indent="0">
              <a:buNone/>
            </a:pPr>
            <a:r>
              <a:rPr lang="cs-CZ" b="1" dirty="0"/>
              <a:t>§ 38 Služby sociální péče </a:t>
            </a:r>
            <a:r>
              <a:rPr lang="cs-CZ" dirty="0"/>
              <a:t>napomáhají osobám zajistit jejich fyzickou a psychickou soběstačnost, s cílem podpořit život v jejich přirozeném sociálním prostředí a umožnit jim v nejvyšší možné míře zapojení do běžného života společnosti, </a:t>
            </a:r>
            <a:br>
              <a:rPr lang="cs-CZ" dirty="0"/>
            </a:br>
            <a:r>
              <a:rPr lang="cs-CZ" dirty="0"/>
              <a:t>a v případech, kdy toto vylučuje jejich stav, zajistit jim důstojné prostředí a zacházení. Každý má právo na poskytování služeb sociální péče </a:t>
            </a:r>
            <a:br>
              <a:rPr lang="cs-CZ" dirty="0"/>
            </a:br>
            <a:r>
              <a:rPr lang="cs-CZ" dirty="0"/>
              <a:t>v nejméně omezujícím prostředí.</a:t>
            </a:r>
            <a:endParaRPr lang="cs-CZ"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8119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800" b="1" dirty="0">
                <a:solidFill>
                  <a:schemeClr val="tx2">
                    <a:lumMod val="75000"/>
                  </a:schemeClr>
                </a:solidFill>
                <a:latin typeface="Arial" panose="020B0604020202020204" pitchFamily="34" charset="0"/>
                <a:cs typeface="Arial" panose="020B0604020202020204" pitchFamily="34" charset="0"/>
              </a:rPr>
              <a:t>Zákon č. 108/2006 Sb., o sociálních službách</a:t>
            </a:r>
          </a:p>
        </p:txBody>
      </p:sp>
      <p:sp>
        <p:nvSpPr>
          <p:cNvPr id="3" name="Zástupný symbol pro obsah 2"/>
          <p:cNvSpPr>
            <a:spLocks noGrp="1"/>
          </p:cNvSpPr>
          <p:nvPr>
            <p:ph idx="1"/>
          </p:nvPr>
        </p:nvSpPr>
        <p:spPr>
          <a:xfrm>
            <a:off x="457200" y="1384176"/>
            <a:ext cx="8435280" cy="5213176"/>
          </a:xfrm>
        </p:spPr>
        <p:txBody>
          <a:bodyPr>
            <a:normAutofit lnSpcReduction="10000"/>
          </a:bodyPr>
          <a:lstStyle/>
          <a:p>
            <a:pPr marL="0" indent="0">
              <a:buNone/>
            </a:pPr>
            <a:r>
              <a:rPr lang="cs-CZ" b="1" dirty="0"/>
              <a:t>§ 53 Služby sociální prevence </a:t>
            </a:r>
            <a:r>
              <a:rPr lang="cs-CZ" dirty="0"/>
              <a:t>napomáhají zabránit sociálnímu vyloučení osob, které jsou tímto ohroženy pro krizovou sociální situaci, životní návyky a způsob života vedoucí ke konfliktu se společností, sociálně znevýhodňující prostředí a ohrožení práv </a:t>
            </a:r>
            <a:br>
              <a:rPr lang="cs-CZ" dirty="0"/>
            </a:br>
            <a:r>
              <a:rPr lang="cs-CZ" dirty="0"/>
              <a:t>a oprávněných zájmů trestnou činností jiné fyzické osoby. Cílem služeb sociální prevence je napomáhat osobám k překonání jejich nepříznivé sociální situace a chránit společnost před vznikem a šířením nežádoucích společenských jevů.</a:t>
            </a:r>
            <a:endParaRPr lang="cs-CZ"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3602245"/>
      </p:ext>
    </p:extLst>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633</TotalTime>
  <Words>3040</Words>
  <Application>Microsoft Office PowerPoint</Application>
  <PresentationFormat>Předvádění na obrazovce (4:3)</PresentationFormat>
  <Paragraphs>205</Paragraphs>
  <Slides>63</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63</vt:i4>
      </vt:variant>
    </vt:vector>
  </HeadingPairs>
  <TitlesOfParts>
    <vt:vector size="66" baseType="lpstr">
      <vt:lpstr>Arial</vt:lpstr>
      <vt:lpstr>Calibri</vt:lpstr>
      <vt:lpstr>Motiv sady Office</vt:lpstr>
      <vt:lpstr>Název projektu: Prohloubení kvality a účinnosti plánování sociálních služeb v mikroregionu Valašskomeziříčsko-Kelečsko</vt:lpstr>
      <vt:lpstr>Prezentace aplikace PowerPoint</vt:lpstr>
      <vt:lpstr> Workshopem Vás provedou </vt:lpstr>
      <vt:lpstr>Sociální služby</vt:lpstr>
      <vt:lpstr>Zákon č. 108/2006 Sb., o sociálních službách</vt:lpstr>
      <vt:lpstr>Zákon č. 108/2006 Sb., o sociálních službách</vt:lpstr>
      <vt:lpstr>Zákon č. 108/2006 Sb., o sociálních službách</vt:lpstr>
      <vt:lpstr>Zákon č. 108/2006 Sb., o sociálních službách</vt:lpstr>
      <vt:lpstr>Zákon č. 108/2006 Sb., o sociálních službách</vt:lpstr>
      <vt:lpstr>Zákon č. 108/2006 Sb., o sociálních službách</vt:lpstr>
      <vt:lpstr>Poskytovatel sociální služby</vt:lpstr>
      <vt:lpstr>Registrace sociální služby</vt:lpstr>
      <vt:lpstr>Zákon č. 108/2006 Sb., o sociálních službách</vt:lpstr>
      <vt:lpstr>Prezentace aplikace PowerPoint</vt:lpstr>
      <vt:lpstr>Prezentace aplikace PowerPoint</vt:lpstr>
      <vt:lpstr>Prezentace aplikace PowerPoint</vt:lpstr>
      <vt:lpstr>Prezentace aplikace PowerPoint</vt:lpstr>
      <vt:lpstr>Katalog sociálních služeb ve  Zlínském kraji</vt:lpstr>
      <vt:lpstr>Prezentace aplikace PowerPoint</vt:lpstr>
      <vt:lpstr>Katalog sociálních služeb ve  Zlínském kraji</vt:lpstr>
      <vt:lpstr>Katalog sociálních služeb ve  Zlínském kraji</vt:lpstr>
      <vt:lpstr>Prezentace aplikace PowerPoint</vt:lpstr>
      <vt:lpstr>Katalog sociálních služeb ve  Zlínském kraji</vt:lpstr>
      <vt:lpstr>Katalog sociálních služeb ve  Zlínském kraji</vt:lpstr>
      <vt:lpstr>Katalog sociálních služeb ve  Zlínském kraji</vt:lpstr>
      <vt:lpstr>Praktické příklady vyhledání  sociální služby</vt:lpstr>
      <vt:lpstr>1. Praktický příklad vyhledání služby</vt:lpstr>
      <vt:lpstr>Praktický příklad vyhledání služby</vt:lpstr>
      <vt:lpstr>Prezentace aplikace PowerPoint</vt:lpstr>
      <vt:lpstr>Prezentace aplikace PowerPoint</vt:lpstr>
      <vt:lpstr>Praktické příklady vyhledání  sociální služby</vt:lpstr>
      <vt:lpstr>2. Praktický příklad vyhledání služby</vt:lpstr>
      <vt:lpstr>Praktický příklad vyhledání služby</vt:lpstr>
      <vt:lpstr>Prezentace aplikace PowerPoint</vt:lpstr>
      <vt:lpstr>Prezentace aplikace PowerPoint</vt:lpstr>
      <vt:lpstr>Praktické příklady vyhledání  sociální služby</vt:lpstr>
      <vt:lpstr>3. Praktický příklad vyhledání služby</vt:lpstr>
      <vt:lpstr>Praktický příklad vyhledání služby</vt:lpstr>
      <vt:lpstr>3. Praktický příklad vyhledání služby</vt:lpstr>
      <vt:lpstr>Prezentace aplikace PowerPoint</vt:lpstr>
      <vt:lpstr>Praktické příklady vyhledání  sociální služby</vt:lpstr>
      <vt:lpstr>4. Praktický příklad vyhledání služby</vt:lpstr>
      <vt:lpstr>Praktický příklad vyhledání služby</vt:lpstr>
      <vt:lpstr>Praktický příklad vyhledání služby</vt:lpstr>
      <vt:lpstr>Prezentace aplikace PowerPoint</vt:lpstr>
      <vt:lpstr>Situace a výhled poskytování SSL ve ZK a Mikroregionu VM-K</vt:lpstr>
      <vt:lpstr>Základní síť</vt:lpstr>
      <vt:lpstr>Základní síť</vt:lpstr>
      <vt:lpstr>Dočasná síť</vt:lpstr>
      <vt:lpstr>Rozvojový záměr</vt:lpstr>
      <vt:lpstr>Priorizace potřeb</vt:lpstr>
      <vt:lpstr>Zásobník projektů</vt:lpstr>
      <vt:lpstr>Zásobník rozvojových projektů            na rok 2020 (pro ORP VM)</vt:lpstr>
      <vt:lpstr>Čím se aktuálně řídíme</vt:lpstr>
      <vt:lpstr>Akční plán – každoroční aktualizace Střednědobého plánu rozvoje</vt:lpstr>
      <vt:lpstr>Priorizace potřeb</vt:lpstr>
      <vt:lpstr>Společná práce</vt:lpstr>
      <vt:lpstr>Plán je nejen aktualizován,                  ale i vyhodnocován</vt:lpstr>
      <vt:lpstr>Společná práce</vt:lpstr>
      <vt:lpstr>Co nás čeká</vt:lpstr>
      <vt:lpstr>Co můžeme vyčíst z predikce počtu obyvatel podle věku pro ROP VM do roku 2030? </vt:lpstr>
      <vt:lpstr>Prezentace aplikace PowerPoint</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Trličíková Michala (MPSV)</dc:creator>
  <cp:lastModifiedBy>Pernická Michaela, Mgr.</cp:lastModifiedBy>
  <cp:revision>78</cp:revision>
  <dcterms:created xsi:type="dcterms:W3CDTF">2015-05-26T11:30:55Z</dcterms:created>
  <dcterms:modified xsi:type="dcterms:W3CDTF">2021-03-31T07:46:53Z</dcterms:modified>
</cp:coreProperties>
</file>