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6" r:id="rId6"/>
    <p:sldId id="260" r:id="rId7"/>
    <p:sldId id="261" r:id="rId8"/>
    <p:sldId id="272" r:id="rId9"/>
    <p:sldId id="284" r:id="rId10"/>
    <p:sldId id="273" r:id="rId11"/>
    <p:sldId id="275" r:id="rId12"/>
    <p:sldId id="276" r:id="rId13"/>
    <p:sldId id="283" r:id="rId14"/>
    <p:sldId id="285" r:id="rId15"/>
    <p:sldId id="277" r:id="rId16"/>
    <p:sldId id="281" r:id="rId17"/>
    <p:sldId id="278" r:id="rId18"/>
    <p:sldId id="279" r:id="rId19"/>
    <p:sldId id="282" r:id="rId20"/>
    <p:sldId id="268" r:id="rId2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BA00"/>
    <a:srgbClr val="00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34" autoAdjust="0"/>
  </p:normalViewPr>
  <p:slideViewPr>
    <p:cSldViewPr>
      <p:cViewPr varScale="1">
        <p:scale>
          <a:sx n="86" d="100"/>
          <a:sy n="86" d="100"/>
        </p:scale>
        <p:origin x="138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501015"/>
            <a:ext cx="7772400" cy="821953"/>
          </a:xfrm>
        </p:spPr>
        <p:txBody>
          <a:bodyPr>
            <a:normAutofit/>
          </a:bodyPr>
          <a:lstStyle>
            <a:lvl1pPr algn="ctr">
              <a:defRPr sz="3200" baseline="0">
                <a:solidFill>
                  <a:srgbClr val="FBBA00"/>
                </a:solidFill>
                <a:latin typeface="Helvetica" pitchFamily="2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64807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FBBA00"/>
                </a:solidFill>
                <a:latin typeface="Helvetica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4B370-68C8-464B-8B3F-6E1B60E0607A}" type="datetimeFigureOut">
              <a:rPr lang="cs-CZ"/>
              <a:pPr>
                <a:defRPr/>
              </a:pPr>
              <a:t>17.09.2021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0769D-7053-45AE-9CCA-CF9333E7B94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476671"/>
            <a:ext cx="7067128" cy="1008113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BBA00"/>
                </a:solidFill>
                <a:latin typeface="Helvetica" pitchFamily="2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>
                <a:srgbClr val="FFC000"/>
              </a:buClr>
              <a:defRPr>
                <a:latin typeface="Helvetica" pitchFamily="2" charset="0"/>
              </a:defRPr>
            </a:lvl1pPr>
            <a:lvl2pPr>
              <a:buClr>
                <a:srgbClr val="FFC000"/>
              </a:buClr>
              <a:defRPr>
                <a:latin typeface="Helvetica" pitchFamily="2" charset="0"/>
              </a:defRPr>
            </a:lvl2pPr>
            <a:lvl3pPr>
              <a:buClr>
                <a:srgbClr val="FFC000"/>
              </a:buClr>
              <a:defRPr>
                <a:latin typeface="Helvetica" pitchFamily="2" charset="0"/>
              </a:defRPr>
            </a:lvl3pPr>
            <a:lvl4pPr>
              <a:buClr>
                <a:srgbClr val="FFC000"/>
              </a:buClr>
              <a:defRPr>
                <a:latin typeface="Helvetica" pitchFamily="2" charset="0"/>
              </a:defRPr>
            </a:lvl4pPr>
            <a:lvl5pPr>
              <a:buClr>
                <a:srgbClr val="FFC000"/>
              </a:buClr>
              <a:defRPr>
                <a:latin typeface="Helvetica" pitchFamily="2" charset="0"/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E07E0-F304-4342-A852-B564D4AD5F0C}" type="datetimeFigureOut">
              <a:rPr lang="cs-CZ"/>
              <a:pPr>
                <a:defRPr/>
              </a:pPr>
              <a:t>17.09.2021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65B8E-67F3-4760-8BE6-A6A2A9ADCE1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556792"/>
            <a:ext cx="2057400" cy="4569373"/>
          </a:xfrm>
        </p:spPr>
        <p:txBody>
          <a:bodyPr vert="eaVert">
            <a:normAutofit/>
          </a:bodyPr>
          <a:lstStyle>
            <a:lvl1pPr algn="ctr">
              <a:defRPr sz="3600">
                <a:solidFill>
                  <a:srgbClr val="FBBA00"/>
                </a:solidFill>
                <a:latin typeface="Helvetica" pitchFamily="2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556792"/>
            <a:ext cx="6019800" cy="4569373"/>
          </a:xfrm>
        </p:spPr>
        <p:txBody>
          <a:bodyPr vert="eaVert"/>
          <a:lstStyle>
            <a:lvl1pPr>
              <a:buClr>
                <a:srgbClr val="FFC000"/>
              </a:buClr>
              <a:defRPr>
                <a:latin typeface="Helvetica" pitchFamily="2" charset="0"/>
              </a:defRPr>
            </a:lvl1pPr>
            <a:lvl2pPr>
              <a:buClr>
                <a:srgbClr val="FFC000"/>
              </a:buClr>
              <a:defRPr>
                <a:latin typeface="Helvetica" pitchFamily="2" charset="0"/>
              </a:defRPr>
            </a:lvl2pPr>
            <a:lvl3pPr>
              <a:buClr>
                <a:srgbClr val="FFC000"/>
              </a:buClr>
              <a:defRPr>
                <a:latin typeface="Helvetica" pitchFamily="2" charset="0"/>
              </a:defRPr>
            </a:lvl3pPr>
            <a:lvl4pPr>
              <a:buClr>
                <a:srgbClr val="FFC000"/>
              </a:buClr>
              <a:defRPr>
                <a:latin typeface="Helvetica" pitchFamily="2" charset="0"/>
              </a:defRPr>
            </a:lvl4pPr>
            <a:lvl5pPr>
              <a:buClr>
                <a:srgbClr val="FFC000"/>
              </a:buClr>
              <a:defRPr>
                <a:latin typeface="Helvetica" pitchFamily="2" charset="0"/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8E3A5-82A6-4EF6-8ED1-B4A5238448A1}" type="datetimeFigureOut">
              <a:rPr lang="cs-CZ"/>
              <a:pPr>
                <a:defRPr/>
              </a:pPr>
              <a:t>17.09.2021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75C47-8A29-461C-95FD-6F95BE4E78A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469783"/>
            <a:ext cx="7067128" cy="1012975"/>
          </a:xfrm>
        </p:spPr>
        <p:txBody>
          <a:bodyPr>
            <a:normAutofit/>
          </a:bodyPr>
          <a:lstStyle>
            <a:lvl1pPr algn="l">
              <a:defRPr sz="3600" b="0" baseline="0">
                <a:solidFill>
                  <a:srgbClr val="FFC000"/>
                </a:solidFill>
                <a:latin typeface="Helvetica" pitchFamily="2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506990" y="1556792"/>
            <a:ext cx="8207375" cy="45354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11817-75E6-4EA9-AAE3-220DC4E5AA04}" type="datetimeFigureOut">
              <a:rPr lang="cs-CZ"/>
              <a:pPr>
                <a:defRPr/>
              </a:pPr>
              <a:t>17.09.2021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8F4284B-4266-4A70-AC6E-416300B14B6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Helvetica" pitchFamily="2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074DA-FA6A-409B-AD1A-B0383B06C90A}" type="datetimeFigureOut">
              <a:rPr lang="cs-CZ"/>
              <a:pPr>
                <a:defRPr/>
              </a:pPr>
              <a:t>17.09.2021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D9260-A271-4C3C-BB9E-6771E096398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476672"/>
            <a:ext cx="7067128" cy="101297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BBA00"/>
                </a:solidFill>
                <a:latin typeface="Helvetica" pitchFamily="2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buClr>
                <a:srgbClr val="FFC000"/>
              </a:buClr>
              <a:defRPr sz="2800"/>
            </a:lvl1pPr>
            <a:lvl2pPr>
              <a:buClr>
                <a:srgbClr val="FFC000"/>
              </a:buClr>
              <a:defRPr sz="2400"/>
            </a:lvl2pPr>
            <a:lvl3pPr>
              <a:buClr>
                <a:srgbClr val="FFC000"/>
              </a:buClr>
              <a:defRPr sz="2000"/>
            </a:lvl3pPr>
            <a:lvl4pPr>
              <a:buClr>
                <a:srgbClr val="FFC000"/>
              </a:buClr>
              <a:defRPr sz="1800"/>
            </a:lvl4pPr>
            <a:lvl5pPr>
              <a:buClr>
                <a:srgbClr val="FFC0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buClr>
                <a:srgbClr val="FFC000"/>
              </a:buClr>
              <a:defRPr sz="2800"/>
            </a:lvl1pPr>
            <a:lvl2pPr>
              <a:buClr>
                <a:srgbClr val="FFC000"/>
              </a:buClr>
              <a:defRPr sz="2400"/>
            </a:lvl2pPr>
            <a:lvl3pPr>
              <a:buClr>
                <a:srgbClr val="FFC000"/>
              </a:buClr>
              <a:defRPr sz="2000"/>
            </a:lvl3pPr>
            <a:lvl4pPr>
              <a:buClr>
                <a:srgbClr val="FFC000"/>
              </a:buClr>
              <a:defRPr sz="1800"/>
            </a:lvl4pPr>
            <a:lvl5pPr>
              <a:buClr>
                <a:srgbClr val="FFC0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CE871-CF05-433E-9CB6-5B3BC9DA6B16}" type="datetimeFigureOut">
              <a:rPr lang="cs-CZ"/>
              <a:pPr>
                <a:defRPr/>
              </a:pPr>
              <a:t>17.09.2021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197D4A-A079-487D-BBAE-F86A1D698B9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476671"/>
            <a:ext cx="7067128" cy="940967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BBA00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rgbClr val="FFC000"/>
              </a:buClr>
              <a:defRPr sz="2400">
                <a:latin typeface="Helvetica" pitchFamily="2" charset="0"/>
              </a:defRPr>
            </a:lvl1pPr>
            <a:lvl2pPr>
              <a:buClr>
                <a:srgbClr val="FFC000"/>
              </a:buClr>
              <a:defRPr sz="2000">
                <a:latin typeface="Helvetica" pitchFamily="2" charset="0"/>
              </a:defRPr>
            </a:lvl2pPr>
            <a:lvl3pPr>
              <a:buClr>
                <a:srgbClr val="FFC000"/>
              </a:buClr>
              <a:defRPr sz="1800">
                <a:latin typeface="Helvetica" pitchFamily="2" charset="0"/>
              </a:defRPr>
            </a:lvl3pPr>
            <a:lvl4pPr>
              <a:buClr>
                <a:srgbClr val="FFC000"/>
              </a:buClr>
              <a:defRPr sz="1600">
                <a:latin typeface="Helvetica" pitchFamily="2" charset="0"/>
              </a:defRPr>
            </a:lvl4pPr>
            <a:lvl5pPr>
              <a:buClr>
                <a:srgbClr val="FFC000"/>
              </a:buClr>
              <a:defRPr sz="1600">
                <a:latin typeface="Helvetica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buClr>
                <a:srgbClr val="FFC000"/>
              </a:buClr>
              <a:defRPr sz="2400">
                <a:latin typeface="Helvetica" pitchFamily="2" charset="0"/>
              </a:defRPr>
            </a:lvl1pPr>
            <a:lvl2pPr>
              <a:buClr>
                <a:srgbClr val="FFC000"/>
              </a:buClr>
              <a:defRPr sz="2000">
                <a:latin typeface="Helvetica" pitchFamily="2" charset="0"/>
              </a:defRPr>
            </a:lvl2pPr>
            <a:lvl3pPr>
              <a:buClr>
                <a:srgbClr val="FFC000"/>
              </a:buClr>
              <a:defRPr sz="1800">
                <a:latin typeface="Helvetica" pitchFamily="2" charset="0"/>
              </a:defRPr>
            </a:lvl3pPr>
            <a:lvl4pPr>
              <a:buClr>
                <a:srgbClr val="FFC000"/>
              </a:buClr>
              <a:defRPr sz="1600">
                <a:latin typeface="Helvetica" pitchFamily="2" charset="0"/>
              </a:defRPr>
            </a:lvl4pPr>
            <a:lvl5pPr>
              <a:buClr>
                <a:srgbClr val="FFC000"/>
              </a:buClr>
              <a:defRPr sz="1600">
                <a:latin typeface="Helvetica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6A8B4-C50A-456A-A83E-90BE22A5413F}" type="datetimeFigureOut">
              <a:rPr lang="cs-CZ"/>
              <a:pPr>
                <a:defRPr/>
              </a:pPr>
              <a:t>17.09.2021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3D484-98EC-48FF-96C6-5CDA27EF397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476671"/>
            <a:ext cx="7067128" cy="940967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  <a:latin typeface="Helvetica" pitchFamily="2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8B9AD-9A24-47E9-B7BC-886A151E856B}" type="datetimeFigureOut">
              <a:rPr lang="cs-CZ"/>
              <a:pPr>
                <a:defRPr/>
              </a:pPr>
              <a:t>17.09.2021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891BD-C442-483D-85F0-7EBD1959E21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44552-1183-4A05-9098-44DF1E6967FF}" type="datetimeFigureOut">
              <a:rPr lang="cs-CZ"/>
              <a:pPr>
                <a:defRPr/>
              </a:pPr>
              <a:t>17.09.2021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94050-9DE6-48F8-B20A-02E0E53837A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32040" y="980728"/>
            <a:ext cx="3754760" cy="5145443"/>
          </a:xfrm>
        </p:spPr>
        <p:txBody>
          <a:bodyPr/>
          <a:lstStyle>
            <a:lvl1pPr>
              <a:buClr>
                <a:srgbClr val="FFC000"/>
              </a:buClr>
              <a:defRPr sz="3200">
                <a:solidFill>
                  <a:schemeClr val="bg1"/>
                </a:solidFill>
              </a:defRPr>
            </a:lvl1pPr>
            <a:lvl2pPr>
              <a:buClr>
                <a:srgbClr val="FFC000"/>
              </a:buClr>
              <a:defRPr sz="2800">
                <a:solidFill>
                  <a:schemeClr val="bg1"/>
                </a:solidFill>
              </a:defRPr>
            </a:lvl2pPr>
            <a:lvl3pPr>
              <a:buClr>
                <a:srgbClr val="FFC000"/>
              </a:buClr>
              <a:defRPr sz="2400">
                <a:solidFill>
                  <a:schemeClr val="bg1"/>
                </a:solidFill>
              </a:defRPr>
            </a:lvl3pPr>
            <a:lvl4pPr>
              <a:buClr>
                <a:srgbClr val="FFC000"/>
              </a:buClr>
              <a:defRPr sz="2000">
                <a:solidFill>
                  <a:schemeClr val="bg1"/>
                </a:solidFill>
              </a:defRPr>
            </a:lvl4pPr>
            <a:lvl5pPr>
              <a:buClr>
                <a:srgbClr val="FFC000"/>
              </a:buCl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25C35-BADE-463B-80F8-2AA0D263BDE0}" type="datetimeFigureOut">
              <a:rPr lang="cs-CZ"/>
              <a:pPr>
                <a:defRPr/>
              </a:pPr>
              <a:t>17.09.2021</a:t>
            </a:fld>
            <a:endParaRPr lang="cs-CZ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2C585-FDFB-4D0B-91BA-D7D7B16B709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>
                <a:latin typeface="Helvetica" pitchFamily="2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76672"/>
            <a:ext cx="5486400" cy="425090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45"/>
            <a:ext cx="5486400" cy="804863"/>
          </a:xfrm>
        </p:spPr>
        <p:txBody>
          <a:bodyPr/>
          <a:lstStyle>
            <a:lvl1pPr marL="0" indent="0">
              <a:buNone/>
              <a:defRPr sz="1400">
                <a:latin typeface="Helvetica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4C1EF-ADDA-4E49-AA30-23D88C1E9A7D}" type="datetimeFigureOut">
              <a:rPr lang="cs-CZ"/>
              <a:pPr>
                <a:defRPr/>
              </a:pPr>
              <a:t>17.09.2021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34F13-32FA-4741-95B0-C5AFC9A27A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619250" y="454025"/>
            <a:ext cx="70675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65138" y="31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cs typeface="Helvetica" pitchFamily="2" charset="0"/>
              </a:defRPr>
            </a:lvl1pPr>
          </a:lstStyle>
          <a:p>
            <a:pPr>
              <a:defRPr/>
            </a:pPr>
            <a:fld id="{F2A3B585-139D-4654-ACBB-0287485A9607}" type="datetimeFigureOut">
              <a:rPr lang="cs-CZ"/>
              <a:pPr>
                <a:defRPr/>
              </a:pPr>
              <a:t>17.09.2021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32138" y="317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cs typeface="Helvetica" pitchFamily="2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61138" y="317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Helvetica" pitchFamily="34" charset="0"/>
              </a:defRPr>
            </a:lvl1pPr>
          </a:lstStyle>
          <a:p>
            <a:fld id="{90CE4442-57DC-4E80-A2ED-90406CD223A1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5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FBBA00"/>
          </a:solidFill>
          <a:latin typeface="Helvetica" pitchFamily="2" charset="0"/>
          <a:ea typeface="+mj-ea"/>
          <a:cs typeface="Helvetica" pitchFamily="2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BBA00"/>
          </a:solidFill>
          <a:latin typeface="Helvetica" panose="020B0604020202020204" pitchFamily="34" charset="0"/>
          <a:cs typeface="Helvetica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BBA00"/>
          </a:solidFill>
          <a:latin typeface="Helvetica" panose="020B0604020202020204" pitchFamily="34" charset="0"/>
          <a:cs typeface="Helvetica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BBA00"/>
          </a:solidFill>
          <a:latin typeface="Helvetica" panose="020B0604020202020204" pitchFamily="34" charset="0"/>
          <a:cs typeface="Helvetica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BBA00"/>
          </a:solidFill>
          <a:latin typeface="Helvetica" panose="020B0604020202020204" pitchFamily="34" charset="0"/>
          <a:cs typeface="Helvetica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BBA00"/>
          </a:solidFill>
          <a:latin typeface="Helvetica" panose="020B0604020202020204" pitchFamily="34" charset="0"/>
          <a:cs typeface="Helvetica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BBA00"/>
          </a:solidFill>
          <a:latin typeface="Helvetica" panose="020B0604020202020204" pitchFamily="34" charset="0"/>
          <a:cs typeface="Helvetica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BBA00"/>
          </a:solidFill>
          <a:latin typeface="Helvetica" panose="020B0604020202020204" pitchFamily="34" charset="0"/>
          <a:cs typeface="Helvetica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BBA00"/>
          </a:solidFill>
          <a:latin typeface="Helvetica" panose="020B0604020202020204" pitchFamily="34" charset="0"/>
          <a:cs typeface="Helvetica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BBA00"/>
        </a:buClr>
        <a:buFont typeface="Arial" charset="0"/>
        <a:buChar char="•"/>
        <a:defRPr sz="32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BBA00"/>
        </a:buClr>
        <a:buFont typeface="Arial" charset="0"/>
        <a:buChar char="–"/>
        <a:defRPr sz="28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BBA00"/>
        </a:buClr>
        <a:buFont typeface="Arial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BBA00"/>
        </a:buClr>
        <a:buFont typeface="Arial" charset="0"/>
        <a:buChar char="–"/>
        <a:defRPr sz="20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BBA00"/>
        </a:buClr>
        <a:buFont typeface="Arial" charset="0"/>
        <a:buChar char="»"/>
        <a:defRPr sz="20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8E13B-C358-46FD-856F-6F6D26DAC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484784"/>
            <a:ext cx="6858000" cy="656335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</a:pPr>
            <a:r>
              <a:rPr lang="cs-CZ" sz="9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Název projektu:	Prohloubení kvality a účinnosti plánování sociálních služeb v mikroregionu Valašskomeziříčsko-Kelečsko</a:t>
            </a:r>
            <a:br>
              <a:rPr lang="cs-CZ" sz="9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9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Reg. č. projektu:	CZ.03.2.63/0.0/0.0/19_106/0015192</a:t>
            </a:r>
            <a:br>
              <a:rPr lang="cs-CZ" sz="135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cs-CZ" sz="105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FC192E-6F98-4708-9469-9E4C0B392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13611"/>
            <a:ext cx="6858000" cy="2803621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cs-CZ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Školení</a:t>
            </a:r>
            <a:endParaRPr lang="cs-CZ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cs-CZ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Plánování a financování sociálních služeb ve Zlínském kraji</a:t>
            </a:r>
            <a:endParaRPr lang="cs-CZ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cs-CZ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 zástupce obcí</a:t>
            </a:r>
            <a:endParaRPr lang="cs-CZ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cs-CZ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Mikroregionu Valašskomeziříčsko-Kelečsko</a:t>
            </a:r>
            <a:endParaRPr lang="cs-CZ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endParaRPr lang="cs-CZ" sz="1350" b="1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endParaRPr lang="cs-CZ" sz="1350" b="1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cs-CZ" sz="135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Termín konání:</a:t>
            </a:r>
            <a:r>
              <a:rPr lang="cs-CZ" sz="135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středa 15. září 2021 od 9:00 do 14:00 hod.</a:t>
            </a:r>
            <a:endParaRPr lang="cs-CZ" sz="135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cs-CZ" sz="135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Místo konání:</a:t>
            </a:r>
            <a:r>
              <a:rPr lang="cs-CZ" sz="135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velká zasedací místnost MěÚ, Náměstí 7/5, Val. Meziříčí</a:t>
            </a:r>
            <a:endParaRPr lang="cs-CZ" sz="135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6BFDB851-BD93-4206-AA28-A3397DFAB39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143000" y="604472"/>
            <a:ext cx="2652903" cy="549021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500045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9D99F-B0C9-4C9C-AB76-457904FC7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Analýza a interpretace dat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4A8243-B577-4AE2-A298-1B24AEC42B0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Nedostupnost sociálních služeb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800" b="1" dirty="0"/>
              <a:t>Faktory: </a:t>
            </a:r>
          </a:p>
          <a:p>
            <a:r>
              <a:rPr lang="cs-CZ" sz="2800" dirty="0"/>
              <a:t>Vyčerpaná kapacita zařízení.</a:t>
            </a:r>
          </a:p>
          <a:p>
            <a:r>
              <a:rPr lang="cs-CZ" sz="2800" dirty="0"/>
              <a:t>Dlouhé čekací lhůty.</a:t>
            </a:r>
          </a:p>
          <a:p>
            <a:pPr>
              <a:spcBef>
                <a:spcPts val="600"/>
              </a:spcBef>
            </a:pPr>
            <a:endParaRPr lang="cs-CZ" sz="2400" dirty="0"/>
          </a:p>
          <a:p>
            <a:pPr marL="0" indent="0">
              <a:buNone/>
            </a:pPr>
            <a:r>
              <a:rPr lang="cs-CZ" sz="2800" b="1" dirty="0"/>
              <a:t>Řešení situace:</a:t>
            </a:r>
          </a:p>
          <a:p>
            <a:r>
              <a:rPr lang="cs-CZ" sz="2800" dirty="0"/>
              <a:t>Soukromá zařízení s vysokou úhradou.</a:t>
            </a:r>
          </a:p>
          <a:p>
            <a:r>
              <a:rPr lang="cs-CZ" sz="2800" dirty="0"/>
              <a:t>Péče rodiny, příbuzných, sousedů.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10062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52C8D6-0538-4461-A4C6-4D0C93434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Relační model procesu kritických perspektiv sociální práce se seniory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1CFC2FF2-B8D8-44AA-BD20-AA9D556100DF}"/>
              </a:ext>
            </a:extLst>
          </p:cNvPr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2758"/>
            <a:ext cx="9144000" cy="5375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897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E64390-1389-48DE-B048-B4D381A48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Analýza a interpretace dat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E72FF0-1AA9-4B26-8927-24581A76FDD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Přijetí do pobytové sociální služby:</a:t>
            </a:r>
          </a:p>
          <a:p>
            <a:pPr algn="just"/>
            <a:r>
              <a:rPr lang="cs-CZ" sz="2800" dirty="0"/>
              <a:t>Zdravotní stav seniora.</a:t>
            </a:r>
          </a:p>
          <a:p>
            <a:pPr algn="just"/>
            <a:r>
              <a:rPr lang="cs-CZ" sz="2800" dirty="0"/>
              <a:t>Potřebnost.</a:t>
            </a:r>
          </a:p>
          <a:p>
            <a:pPr algn="just"/>
            <a:r>
              <a:rPr lang="cs-CZ" sz="2800" dirty="0"/>
              <a:t>Sociální prostředí seniora.</a:t>
            </a:r>
          </a:p>
          <a:p>
            <a:pPr algn="just"/>
            <a:r>
              <a:rPr lang="cs-CZ" sz="2800" dirty="0"/>
              <a:t>Míra závislosti.</a:t>
            </a:r>
          </a:p>
          <a:p>
            <a:pPr algn="just"/>
            <a:r>
              <a:rPr lang="cs-CZ" sz="2800" dirty="0"/>
              <a:t>Mobilita/imobilita.</a:t>
            </a:r>
          </a:p>
          <a:p>
            <a:pPr algn="just"/>
            <a:r>
              <a:rPr lang="cs-CZ" sz="2800" dirty="0"/>
              <a:t>Urgence.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65717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05178B-0247-4EFC-A3A7-714D75CA2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Analýza a interpretace dat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09A18A-307F-4D61-9BBB-F45D8284746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Limity péče rodiny:</a:t>
            </a:r>
          </a:p>
          <a:p>
            <a:r>
              <a:rPr lang="cs-CZ" dirty="0"/>
              <a:t>Vzdálenost.</a:t>
            </a:r>
          </a:p>
          <a:p>
            <a:r>
              <a:rPr lang="cs-CZ" dirty="0"/>
              <a:t>Omezené množství času.</a:t>
            </a:r>
          </a:p>
          <a:p>
            <a:r>
              <a:rPr lang="cs-CZ" dirty="0"/>
              <a:t>Zaměstnání.</a:t>
            </a:r>
          </a:p>
          <a:p>
            <a:r>
              <a:rPr lang="cs-CZ" dirty="0"/>
              <a:t>Nutnost příjmu.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441A268-AA4D-4E85-B0AD-69F9B7443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83968" y="1600201"/>
            <a:ext cx="4680520" cy="452596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Limity pobytových zařízení: </a:t>
            </a:r>
          </a:p>
          <a:p>
            <a:r>
              <a:rPr lang="cs-CZ" dirty="0"/>
              <a:t>Finanční zdroje - nedostatek financí pro rozšíření kapacity služby.</a:t>
            </a:r>
          </a:p>
          <a:p>
            <a:r>
              <a:rPr lang="cs-CZ" dirty="0"/>
              <a:t>Zvyšující se tlak na pracovníky.</a:t>
            </a:r>
          </a:p>
          <a:p>
            <a:r>
              <a:rPr lang="cs-CZ" dirty="0"/>
              <a:t>Nároky na odbornost.</a:t>
            </a:r>
          </a:p>
          <a:p>
            <a:r>
              <a:rPr lang="cs-CZ" dirty="0"/>
              <a:t>Nedostatečné finanční ohodnocení.</a:t>
            </a:r>
          </a:p>
        </p:txBody>
      </p:sp>
    </p:spTree>
    <p:extLst>
      <p:ext uri="{BB962C8B-B14F-4D97-AF65-F5344CB8AC3E}">
        <p14:creationId xmlns:p14="http://schemas.microsoft.com/office/powerpoint/2010/main" val="1908769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E64390-1389-48DE-B048-B4D381A48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Analýza a interpretace dat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E72FF0-1AA9-4B26-8927-24581A76FDD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Sociálním pracovníkům chyběly tyto informace</a:t>
            </a:r>
            <a:r>
              <a:rPr lang="cs-CZ" sz="2800" dirty="0"/>
              <a:t>:</a:t>
            </a:r>
          </a:p>
          <a:p>
            <a:r>
              <a:rPr lang="cs-CZ" sz="2800" dirty="0"/>
              <a:t>Finanční situace zařízení.</a:t>
            </a:r>
          </a:p>
          <a:p>
            <a:r>
              <a:rPr lang="cs-CZ" sz="2800" dirty="0"/>
              <a:t>Rizika financování zařízení.</a:t>
            </a:r>
          </a:p>
          <a:p>
            <a:r>
              <a:rPr lang="cs-CZ" sz="2800" dirty="0"/>
              <a:t>Důsledky cenové regulace úhrad.</a:t>
            </a:r>
          </a:p>
          <a:p>
            <a:r>
              <a:rPr lang="cs-CZ" sz="2800" dirty="0"/>
              <a:t>Vliv tržní ekonomiky.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218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E64390-1389-48DE-B048-B4D381A48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Doporučení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E72FF0-1AA9-4B26-8927-24581A76FDD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cs-CZ" sz="2400" dirty="0"/>
              <a:t>Realizace výzkumu s jinými pracovníky – sociální pracovníci mají omezené kompetence.</a:t>
            </a:r>
          </a:p>
          <a:p>
            <a:pPr algn="just">
              <a:spcAft>
                <a:spcPts val="600"/>
              </a:spcAft>
            </a:pPr>
            <a:r>
              <a:rPr lang="cs-CZ" sz="2400" dirty="0"/>
              <a:t>Při práci se seniory se zaměřit na jejich potřeby a přání.</a:t>
            </a:r>
          </a:p>
          <a:p>
            <a:pPr algn="just">
              <a:spcAft>
                <a:spcPts val="600"/>
              </a:spcAft>
            </a:pPr>
            <a:r>
              <a:rPr lang="cs-CZ" sz="2400" dirty="0"/>
              <a:t>Spolupráce s rodinou seniorů, zapojení do rozhodovacího procesu.	</a:t>
            </a:r>
          </a:p>
          <a:p>
            <a:pPr algn="just">
              <a:spcAft>
                <a:spcPts val="600"/>
              </a:spcAft>
            </a:pPr>
            <a:r>
              <a:rPr lang="cs-CZ" sz="2400" dirty="0"/>
              <a:t>Mít zpracován seznam návazných služeb – pro dočasné zajištění potřeb.</a:t>
            </a:r>
          </a:p>
          <a:p>
            <a:pPr algn="just">
              <a:spcAft>
                <a:spcPts val="600"/>
              </a:spcAft>
            </a:pPr>
            <a:r>
              <a:rPr lang="cs-CZ" sz="2400" dirty="0"/>
              <a:t>Apelovat na problematiku nedostupnosti sociálních služeb.</a:t>
            </a:r>
          </a:p>
          <a:p>
            <a:pPr algn="just">
              <a:spcAft>
                <a:spcPts val="600"/>
              </a:spcAft>
            </a:pPr>
            <a:r>
              <a:rPr lang="cs-CZ" sz="2400" dirty="0"/>
              <a:t>Téma pro komunitní plánování.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24794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354DC-1916-4A58-B5DB-57FE3B847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Dotazy z posudků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4D84B6-995F-4E84-8299-9625C8CA01F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Jak lze vyložit tezi, že „stáří je sociálně konstruovaná událost“?</a:t>
            </a:r>
            <a:endParaRPr lang="cs-CZ" sz="2800" dirty="0"/>
          </a:p>
          <a:p>
            <a:r>
              <a:rPr lang="cs-CZ" sz="2800" dirty="0"/>
              <a:t>Věková hranice stáří není pevně stanovena, proměňuje se.</a:t>
            </a:r>
          </a:p>
          <a:p>
            <a:r>
              <a:rPr lang="cs-CZ" sz="2800" dirty="0"/>
              <a:t>Role „starého“ je tvořena na základě stereotypů ve společnosti, které jsou se stářím spojovány.</a:t>
            </a:r>
          </a:p>
          <a:p>
            <a:r>
              <a:rPr lang="cs-CZ" sz="2800" dirty="0"/>
              <a:t>Člověk je starý, jakmile jej za starého považuje společnost.</a:t>
            </a:r>
          </a:p>
        </p:txBody>
      </p:sp>
    </p:spTree>
    <p:extLst>
      <p:ext uri="{BB962C8B-B14F-4D97-AF65-F5344CB8AC3E}">
        <p14:creationId xmlns:p14="http://schemas.microsoft.com/office/powerpoint/2010/main" val="1919650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Děkuji za Vaši pozornost.</a:t>
            </a:r>
          </a:p>
        </p:txBody>
      </p:sp>
    </p:spTree>
    <p:extLst>
      <p:ext uri="{BB962C8B-B14F-4D97-AF65-F5344CB8AC3E}">
        <p14:creationId xmlns:p14="http://schemas.microsoft.com/office/powerpoint/2010/main" val="2321000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8E13B-C358-46FD-856F-6F6D26DAC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484784"/>
            <a:ext cx="6858000" cy="656335"/>
          </a:xfrm>
        </p:spPr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</a:pPr>
            <a:r>
              <a:rPr lang="cs-CZ" sz="10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Název projektu:	Prohloubení kvality a účinnosti plánování sociálních služeb v mikroregionu Valašskomeziříčsko-Kelečsko</a:t>
            </a:r>
            <a:br>
              <a:rPr lang="cs-CZ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0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Reg. č. projektu:	CZ.03.2.63/0.0/0.0/19_106/0015192</a:t>
            </a:r>
            <a:br>
              <a:rPr lang="cs-CZ" sz="135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cs-CZ" sz="1050" dirty="0"/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6BFDB851-BD93-4206-AA28-A3397DFAB39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143000" y="604472"/>
            <a:ext cx="2652903" cy="549021"/>
          </a:xfrm>
          <a:prstGeom prst="rect">
            <a:avLst/>
          </a:prstGeom>
          <a:ln/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4843B457-A633-494E-8B00-BD9A5BD66D47}"/>
              </a:ext>
            </a:extLst>
          </p:cNvPr>
          <p:cNvSpPr txBox="1">
            <a:spLocks/>
          </p:cNvSpPr>
          <p:nvPr/>
        </p:nvSpPr>
        <p:spPr bwMode="auto">
          <a:xfrm>
            <a:off x="685800" y="2636911"/>
            <a:ext cx="7772400" cy="115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baseline="0">
                <a:solidFill>
                  <a:srgbClr val="FBBA00"/>
                </a:solidFill>
                <a:latin typeface="Helvetica" pitchFamily="2" charset="0"/>
                <a:ea typeface="+mj-ea"/>
                <a:cs typeface="Helvetica" pitchFamily="2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9pPr>
          </a:lstStyle>
          <a:p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Kritické perspektivy sociální práce </a:t>
            </a:r>
            <a:b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seniory</a:t>
            </a:r>
            <a:endParaRPr lang="en-US" altLang="cs-CZ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1D2F3467-4363-4CF9-A897-7B4263CA8503}"/>
              </a:ext>
            </a:extLst>
          </p:cNvPr>
          <p:cNvSpPr txBox="1">
            <a:spLocks/>
          </p:cNvSpPr>
          <p:nvPr/>
        </p:nvSpPr>
        <p:spPr bwMode="auto">
          <a:xfrm>
            <a:off x="1143000" y="4741361"/>
            <a:ext cx="6406803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BBA00"/>
              </a:buClr>
              <a:buFont typeface="Arial" charset="0"/>
              <a:buNone/>
              <a:defRPr sz="2800" kern="1200">
                <a:solidFill>
                  <a:srgbClr val="FBBA00"/>
                </a:solidFill>
                <a:latin typeface="Helvetica" pitchFamily="2" charset="0"/>
                <a:ea typeface="+mn-ea"/>
                <a:cs typeface="Helvetica" pitchFamily="2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BBA00"/>
              </a:buClr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BBA00"/>
              </a:buClr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BBA00"/>
              </a:buClr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BBA00"/>
              </a:buClr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práce:	Mgr. Šárka Dořičáková, Ph.D.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práce:	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PhDr. Jan Keller, CSc.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Studentka:	Bc. Dominika </a:t>
            </a:r>
            <a:r>
              <a:rPr lang="cs-CZ" alt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Bitnerová</a:t>
            </a: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DiS.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endParaRPr lang="cs-CZ" altLang="cs-CZ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spcAft>
                <a:spcPts val="600"/>
              </a:spcAft>
            </a:pPr>
            <a:endParaRPr lang="en-US" altLang="cs-CZ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071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619250" y="469900"/>
            <a:ext cx="7067550" cy="1012825"/>
          </a:xfrm>
        </p:spPr>
        <p:txBody>
          <a:bodyPr/>
          <a:lstStyle/>
          <a:p>
            <a:pPr eaLnBrk="1" hangingPunct="1"/>
            <a:r>
              <a:rPr lang="cs-CZ" altLang="cs-CZ" b="1" dirty="0">
                <a:latin typeface="Helvetica" pitchFamily="34" charset="0"/>
                <a:cs typeface="Helvetica" pitchFamily="34" charset="0"/>
              </a:rPr>
              <a:t>Cíl</a:t>
            </a:r>
            <a:r>
              <a:rPr lang="cs-CZ" altLang="cs-CZ" dirty="0">
                <a:latin typeface="Helvetica" pitchFamily="34" charset="0"/>
                <a:cs typeface="Helvetica" pitchFamily="34" charset="0"/>
              </a:rPr>
              <a:t> diplomové práce</a:t>
            </a:r>
            <a:endParaRPr lang="en-US" altLang="cs-CZ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sz="quarter" idx="13"/>
          </p:nvPr>
        </p:nvSpPr>
        <p:spPr>
          <a:xfrm>
            <a:off x="506413" y="1557338"/>
            <a:ext cx="8207375" cy="4535487"/>
          </a:xfrm>
        </p:spPr>
        <p:txBody>
          <a:bodyPr/>
          <a:lstStyle/>
          <a:p>
            <a:pPr eaLnBrk="1" hangingPunct="1"/>
            <a:endParaRPr lang="cs-CZ" altLang="cs-CZ" sz="3000" b="1" dirty="0">
              <a:latin typeface="Helvetica" pitchFamily="34" charset="0"/>
              <a:cs typeface="Helvetica" pitchFamily="34" charset="0"/>
            </a:endParaRPr>
          </a:p>
          <a:p>
            <a:pPr marL="0" indent="0" eaLnBrk="1" hangingPunct="1">
              <a:buNone/>
            </a:pPr>
            <a:endParaRPr lang="cs-CZ" altLang="cs-CZ" sz="3000" b="1" dirty="0">
              <a:latin typeface="Helvetica" pitchFamily="34" charset="0"/>
              <a:cs typeface="Helvetica" pitchFamily="34" charset="0"/>
            </a:endParaRPr>
          </a:p>
          <a:p>
            <a:pPr marL="0" indent="0">
              <a:buNone/>
            </a:pPr>
            <a:r>
              <a:rPr lang="cs-CZ" sz="3000" dirty="0"/>
              <a:t>Charakterizovat a analyzovat kritické perspektivy v pobytových sociálních službách. </a:t>
            </a:r>
          </a:p>
          <a:p>
            <a:pPr eaLnBrk="1" hangingPunct="1"/>
            <a:endParaRPr lang="cs-CZ" altLang="cs-CZ" sz="3000" dirty="0">
              <a:latin typeface="Helvetica" pitchFamily="34" charset="0"/>
              <a:cs typeface="Helvetica" pitchFamily="34" charset="0"/>
            </a:endParaRPr>
          </a:p>
          <a:p>
            <a:pPr eaLnBrk="1" hangingPunct="1"/>
            <a:endParaRPr lang="en-US" altLang="cs-CZ" sz="3000" dirty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Obsah teoretické části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06990" y="1268760"/>
            <a:ext cx="8207375" cy="496855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sz="2800" dirty="0"/>
              <a:t>Vymezení sociální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Vývoj sociální práce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Stáří jako sociální událost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Sociální a finanční zabezpečení seniorů</a:t>
            </a:r>
            <a:endParaRPr lang="cs-CZ" sz="2800" dirty="0"/>
          </a:p>
          <a:p>
            <a:pPr marL="0" indent="0">
              <a:buNone/>
            </a:pPr>
            <a:r>
              <a:rPr lang="cs-CZ" sz="2800" dirty="0">
                <a:solidFill>
                  <a:srgbClr val="FBBA00"/>
                </a:solidFill>
              </a:rPr>
              <a:t>2. </a:t>
            </a:r>
            <a:r>
              <a:rPr lang="cs-CZ" sz="2800" dirty="0"/>
              <a:t>Konceptualizace kritických perspektiv sociální práce se seniory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Úbytek ekonomicky aktivních obyvatel a proměny rodiny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Kapacita sociálních služeb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Vliv modernizace na sociální práci</a:t>
            </a:r>
            <a:endParaRPr lang="cs-CZ" sz="2800" dirty="0"/>
          </a:p>
          <a:p>
            <a:pPr marL="0" indent="0">
              <a:buNone/>
            </a:pPr>
            <a:r>
              <a:rPr lang="cs-CZ" sz="2800" dirty="0">
                <a:solidFill>
                  <a:srgbClr val="FBBA00"/>
                </a:solidFill>
              </a:rPr>
              <a:t>3. </a:t>
            </a:r>
            <a:r>
              <a:rPr lang="cs-CZ" sz="2800" dirty="0"/>
              <a:t>Sociální práce se seniory</a:t>
            </a:r>
          </a:p>
          <a:p>
            <a:r>
              <a:rPr lang="cs-CZ" sz="2000" dirty="0"/>
              <a:t>Sociální pracovník</a:t>
            </a:r>
          </a:p>
          <a:p>
            <a:r>
              <a:rPr lang="cs-CZ" sz="2000" dirty="0"/>
              <a:t>Sociální služby jako nástroj podpory seniorů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35C915-4F8C-409A-A00B-4E9A73971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Cíl výzkumu a hlavní výzkumná otázka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6DAACB-5A90-485B-BC23-4415C4F4DF5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altLang="cs-CZ" sz="2800" b="1" dirty="0">
                <a:latin typeface="Helvetica" pitchFamily="34" charset="0"/>
                <a:cs typeface="Helvetica" pitchFamily="34" charset="0"/>
              </a:rPr>
              <a:t>Cíl výzkumu:</a:t>
            </a:r>
          </a:p>
          <a:p>
            <a:pPr marL="0" indent="0">
              <a:buNone/>
            </a:pPr>
            <a:r>
              <a:rPr lang="cs-CZ" sz="2800" dirty="0"/>
              <a:t>Analyzovat kritické perspektivy ve vybraných pobytových sociálních službách pro seniory </a:t>
            </a:r>
            <a:br>
              <a:rPr lang="cs-CZ" sz="2800" dirty="0"/>
            </a:br>
            <a:r>
              <a:rPr lang="cs-CZ" sz="2800" dirty="0"/>
              <a:t>z pohledu sociálních pracovníků. </a:t>
            </a:r>
          </a:p>
          <a:p>
            <a:endParaRPr lang="cs-CZ" sz="2800" dirty="0"/>
          </a:p>
          <a:p>
            <a:r>
              <a:rPr lang="cs-CZ" sz="2800" b="1" dirty="0"/>
              <a:t>Hlavní výzkumná otázka</a:t>
            </a:r>
          </a:p>
          <a:p>
            <a:pPr marL="0" indent="0">
              <a:buNone/>
            </a:pPr>
            <a:r>
              <a:rPr lang="cs-CZ" sz="2800" dirty="0"/>
              <a:t>Jak sociální pracovníci domova pro seniory interpretují kritické perspektivy v pobytových službách pro seniory?</a:t>
            </a:r>
          </a:p>
        </p:txBody>
      </p:sp>
    </p:spTree>
    <p:extLst>
      <p:ext uri="{BB962C8B-B14F-4D97-AF65-F5344CB8AC3E}">
        <p14:creationId xmlns:p14="http://schemas.microsoft.com/office/powerpoint/2010/main" val="4254969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FEB7AC-7198-4B4B-B9D3-709CA4364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60649"/>
            <a:ext cx="7200800" cy="864096"/>
          </a:xfrm>
        </p:spPr>
        <p:txBody>
          <a:bodyPr>
            <a:normAutofit fontScale="90000"/>
          </a:bodyPr>
          <a:lstStyle/>
          <a:p>
            <a:r>
              <a:rPr lang="cs-CZ" dirty="0"/>
              <a:t>Rizika vývoje sociální práce se seniory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0E5F2B1-385B-4327-AF4D-CEC5E436B59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68058052"/>
              </p:ext>
            </p:extLst>
          </p:nvPr>
        </p:nvGraphicFramePr>
        <p:xfrm>
          <a:off x="0" y="1124746"/>
          <a:ext cx="9144000" cy="578658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987824">
                  <a:extLst>
                    <a:ext uri="{9D8B030D-6E8A-4147-A177-3AD203B41FA5}">
                      <a16:colId xmlns:a16="http://schemas.microsoft.com/office/drawing/2014/main" val="465256728"/>
                    </a:ext>
                  </a:extLst>
                </a:gridCol>
                <a:gridCol w="3108176">
                  <a:extLst>
                    <a:ext uri="{9D8B030D-6E8A-4147-A177-3AD203B41FA5}">
                      <a16:colId xmlns:a16="http://schemas.microsoft.com/office/drawing/2014/main" val="416405688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02119461"/>
                    </a:ext>
                  </a:extLst>
                </a:gridCol>
              </a:tblGrid>
              <a:tr h="2911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Riziko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Zdroj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Důsledek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extLst>
                  <a:ext uri="{0D108BD9-81ED-4DB2-BD59-A6C34878D82A}">
                    <a16:rowId xmlns:a16="http://schemas.microsoft.com/office/drawing/2014/main" val="557860662"/>
                  </a:ext>
                </a:extLst>
              </a:tr>
              <a:tr h="622084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Stárnutí populace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Český statistický úřad, (2020)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Úbytek ekonomicky aktivních obyvatel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extLst>
                  <a:ext uri="{0D108BD9-81ED-4DB2-BD59-A6C34878D82A}">
                    <a16:rowId xmlns:a16="http://schemas.microsoft.com/office/drawing/2014/main" val="4118987715"/>
                  </a:ext>
                </a:extLst>
              </a:tr>
              <a:tr h="57184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Snižování kvality života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extLst>
                  <a:ext uri="{0D108BD9-81ED-4DB2-BD59-A6C34878D82A}">
                    <a16:rowId xmlns:a16="http://schemas.microsoft.com/office/drawing/2014/main" val="285711927"/>
                  </a:ext>
                </a:extLst>
              </a:tr>
              <a:tr h="572409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Kapacita sociálních služeb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Šimková a Langhamrová, (2017)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Zvyšující se potřeba ochrany seniorů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extLst>
                  <a:ext uri="{0D108BD9-81ED-4DB2-BD59-A6C34878D82A}">
                    <a16:rowId xmlns:a16="http://schemas.microsoft.com/office/drawing/2014/main" val="211305000"/>
                  </a:ext>
                </a:extLst>
              </a:tr>
              <a:tr h="57184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Nedostupnost adekvátní péče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extLst>
                  <a:ext uri="{0D108BD9-81ED-4DB2-BD59-A6C34878D82A}">
                    <a16:rowId xmlns:a16="http://schemas.microsoft.com/office/drawing/2014/main" val="3886356385"/>
                  </a:ext>
                </a:extLst>
              </a:tr>
              <a:tr h="5108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Ekonomizace sociální práce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Holasová, (2012)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Orientace na efektivitu služby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extLst>
                  <a:ext uri="{0D108BD9-81ED-4DB2-BD59-A6C34878D82A}">
                    <a16:rowId xmlns:a16="http://schemas.microsoft.com/office/drawing/2014/main" val="3151656699"/>
                  </a:ext>
                </a:extLst>
              </a:tr>
              <a:tr h="696602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Marketizace sociální práce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Recmanová, (2019)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Přenos zodpovědnosti na občana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extLst>
                  <a:ext uri="{0D108BD9-81ED-4DB2-BD59-A6C34878D82A}">
                    <a16:rowId xmlns:a16="http://schemas.microsoft.com/office/drawing/2014/main" val="1941597682"/>
                  </a:ext>
                </a:extLst>
              </a:tr>
              <a:tr h="69603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Zavedení konkurence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extLst>
                  <a:ext uri="{0D108BD9-81ED-4DB2-BD59-A6C34878D82A}">
                    <a16:rowId xmlns:a16="http://schemas.microsoft.com/office/drawing/2014/main" val="2005468978"/>
                  </a:ext>
                </a:extLst>
              </a:tr>
              <a:tr h="7361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Prekarizace a deprofesionalizace sociální práce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 Keller, (2011)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Ztráta sociálních a finančních jistot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extLst>
                  <a:ext uri="{0D108BD9-81ED-4DB2-BD59-A6C34878D82A}">
                    <a16:rowId xmlns:a16="http://schemas.microsoft.com/office/drawing/2014/main" val="1678233465"/>
                  </a:ext>
                </a:extLst>
              </a:tr>
              <a:tr h="5176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Rozpad modelu tradiční rodiny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Keller, (2011)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Úbytek primárních pečovatelů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245" marR="48245" marT="0" marB="0" anchor="ctr"/>
                </a:tc>
                <a:extLst>
                  <a:ext uri="{0D108BD9-81ED-4DB2-BD59-A6C34878D82A}">
                    <a16:rowId xmlns:a16="http://schemas.microsoft.com/office/drawing/2014/main" val="2449900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757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35C915-4F8C-409A-A00B-4E9A73971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Metodologie zpracování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6DAACB-5A90-485B-BC23-4415C4F4DF5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cs-CZ" sz="2800" b="1" dirty="0"/>
          </a:p>
          <a:p>
            <a:r>
              <a:rPr lang="cs-CZ" sz="2800" dirty="0"/>
              <a:t>Kvalitativní výzkumná strategie.</a:t>
            </a:r>
          </a:p>
          <a:p>
            <a:r>
              <a:rPr lang="cs-CZ" sz="2800" dirty="0"/>
              <a:t>Zakotvená teorie.</a:t>
            </a:r>
          </a:p>
          <a:p>
            <a:r>
              <a:rPr lang="cs-CZ" sz="2800" dirty="0" err="1"/>
              <a:t>Polostrukturovaný</a:t>
            </a:r>
            <a:r>
              <a:rPr lang="cs-CZ" sz="2800" dirty="0"/>
              <a:t> rozhovor.</a:t>
            </a:r>
          </a:p>
          <a:p>
            <a:r>
              <a:rPr lang="cs-CZ" sz="2800" dirty="0"/>
              <a:t>Pozorování.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24750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35C915-4F8C-409A-A00B-4E9A73971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Analýza a interpretace dat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6DAACB-5A90-485B-BC23-4415C4F4DF5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800" dirty="0"/>
              <a:t>Zakotvená teorie</a:t>
            </a:r>
          </a:p>
          <a:p>
            <a:r>
              <a:rPr lang="cs-CZ" sz="2800" dirty="0"/>
              <a:t>Tři stupně kódování</a:t>
            </a:r>
          </a:p>
          <a:p>
            <a:pPr lvl="1"/>
            <a:r>
              <a:rPr lang="cs-CZ" dirty="0"/>
              <a:t>Otevřené</a:t>
            </a:r>
          </a:p>
          <a:p>
            <a:pPr lvl="1"/>
            <a:r>
              <a:rPr lang="cs-CZ" dirty="0"/>
              <a:t>Axiální</a:t>
            </a:r>
          </a:p>
          <a:p>
            <a:pPr lvl="1"/>
            <a:r>
              <a:rPr lang="cs-CZ" dirty="0"/>
              <a:t>Selektivní</a:t>
            </a:r>
          </a:p>
          <a:p>
            <a:r>
              <a:rPr lang="cs-CZ" sz="2800" dirty="0"/>
              <a:t>Celkem nalezeno 44 kódů</a:t>
            </a:r>
          </a:p>
          <a:p>
            <a:r>
              <a:rPr lang="cs-CZ" sz="2800" dirty="0"/>
              <a:t>Vytvořeno 9 kategorií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248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35C915-4F8C-409A-A00B-4E9A73971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Paradigmatický model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E8C3481-0E05-42A3-89CC-64F12734A4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2185"/>
            <a:ext cx="9144000" cy="533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63992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FSS_4_3_cz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elvetica OSU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FSS_4_3_cz.ppt [režim kompatibility]" id="{607E4471-A59B-49C2-BB67-81EEDD955F3A}" vid="{1DF9CC4F-DDCC-4DAF-8567-87A97D2B28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37CAD00D0F1A54A80197A16CC499AAB" ma:contentTypeVersion="2" ma:contentTypeDescription="Vytvoří nový dokument" ma:contentTypeScope="" ma:versionID="b6d9c86244f871857302eb570e79e165">
  <xsd:schema xmlns:xsd="http://www.w3.org/2001/XMLSchema" xmlns:xs="http://www.w3.org/2001/XMLSchema" xmlns:p="http://schemas.microsoft.com/office/2006/metadata/properties" xmlns:ns2="a09c88ba-1cb0-4d4e-bd46-6cb6a4cf7ac1" targetNamespace="http://schemas.microsoft.com/office/2006/metadata/properties" ma:root="true" ma:fieldsID="57f701f1f58fd3b57e2483a3f698566b" ns2:_="">
    <xsd:import namespace="a09c88ba-1cb0-4d4e-bd46-6cb6a4cf7a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c88ba-1cb0-4d4e-bd46-6cb6a4cf7a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7846D8-FBA3-42D7-A2E0-669218F83F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c88ba-1cb0-4d4e-bd46-6cb6a4cf7a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A38B50-158F-4179-8464-8DC124A45782}">
  <ds:schemaRefs>
    <ds:schemaRef ds:uri="http://purl.org/dc/terms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a09c88ba-1cb0-4d4e-bd46-6cb6a4cf7ac1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17DC2DB-6BC8-4CD4-B5BA-5885BB3760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prezentace_FSS_4_3_cz</Template>
  <TotalTime>1676</TotalTime>
  <Words>647</Words>
  <Application>Microsoft Office PowerPoint</Application>
  <PresentationFormat>Předvádění na obrazovce (4:3)</PresentationFormat>
  <Paragraphs>125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Helvetica</vt:lpstr>
      <vt:lpstr>Times New Roman</vt:lpstr>
      <vt:lpstr>prezentace_FSS_4_3_cz</vt:lpstr>
      <vt:lpstr>Název projektu: Prohloubení kvality a účinnosti plánování sociálních služeb v mikroregionu Valašskomeziříčsko-Kelečsko Reg. č. projektu: CZ.03.2.63/0.0/0.0/19_106/0015192 </vt:lpstr>
      <vt:lpstr>Název projektu: Prohloubení kvality a účinnosti plánování sociálních služeb v mikroregionu Valašskomeziříčsko-Kelečsko Reg. č. projektu: CZ.03.2.63/0.0/0.0/19_106/0015192 </vt:lpstr>
      <vt:lpstr>Cíl diplomové práce</vt:lpstr>
      <vt:lpstr>Obsah teoretické části</vt:lpstr>
      <vt:lpstr>Cíl výzkumu a hlavní výzkumná otázka</vt:lpstr>
      <vt:lpstr>Rizika vývoje sociální práce se seniory</vt:lpstr>
      <vt:lpstr>Metodologie zpracování</vt:lpstr>
      <vt:lpstr>Analýza a interpretace dat</vt:lpstr>
      <vt:lpstr>Paradigmatický model</vt:lpstr>
      <vt:lpstr>Analýza a interpretace dat</vt:lpstr>
      <vt:lpstr>Relační model procesu kritických perspektiv sociální práce se seniory</vt:lpstr>
      <vt:lpstr>Analýza a interpretace dat</vt:lpstr>
      <vt:lpstr>Analýza a interpretace dat</vt:lpstr>
      <vt:lpstr>Analýza a interpretace dat</vt:lpstr>
      <vt:lpstr>Doporučení</vt:lpstr>
      <vt:lpstr>Dotazy z posudků</vt:lpstr>
      <vt:lpstr>Děkuji za Vaši pozornost.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Honza</dc:creator>
  <cp:lastModifiedBy>Jan Foltýn</cp:lastModifiedBy>
  <cp:revision>106</cp:revision>
  <dcterms:created xsi:type="dcterms:W3CDTF">2021-08-22T06:54:45Z</dcterms:created>
  <dcterms:modified xsi:type="dcterms:W3CDTF">2021-09-17T09:18:48Z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0x010100437CAD00D0F1A54A80197A16CC499AAB</vt:lpwstr>
  </property>
</Properties>
</file>