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  <p:sldMasterId id="2147483660" r:id="rId2"/>
    <p:sldMasterId id="2147483673" r:id="rId3"/>
  </p:sldMasterIdLst>
  <p:notesMasterIdLst>
    <p:notesMasterId r:id="rId34"/>
  </p:notesMasterIdLst>
  <p:handoutMasterIdLst>
    <p:handoutMasterId r:id="rId35"/>
  </p:handoutMasterIdLst>
  <p:sldIdLst>
    <p:sldId id="256" r:id="rId4"/>
    <p:sldId id="286" r:id="rId5"/>
    <p:sldId id="659" r:id="rId6"/>
    <p:sldId id="690" r:id="rId7"/>
    <p:sldId id="702" r:id="rId8"/>
    <p:sldId id="705" r:id="rId9"/>
    <p:sldId id="704" r:id="rId10"/>
    <p:sldId id="687" r:id="rId11"/>
    <p:sldId id="696" r:id="rId12"/>
    <p:sldId id="698" r:id="rId13"/>
    <p:sldId id="697" r:id="rId14"/>
    <p:sldId id="709" r:id="rId15"/>
    <p:sldId id="682" r:id="rId16"/>
    <p:sldId id="710" r:id="rId17"/>
    <p:sldId id="708" r:id="rId18"/>
    <p:sldId id="661" r:id="rId19"/>
    <p:sldId id="680" r:id="rId20"/>
    <p:sldId id="727" r:id="rId21"/>
    <p:sldId id="713" r:id="rId22"/>
    <p:sldId id="716" r:id="rId23"/>
    <p:sldId id="717" r:id="rId24"/>
    <p:sldId id="718" r:id="rId25"/>
    <p:sldId id="720" r:id="rId26"/>
    <p:sldId id="721" r:id="rId27"/>
    <p:sldId id="715" r:id="rId28"/>
    <p:sldId id="725" r:id="rId29"/>
    <p:sldId id="726" r:id="rId30"/>
    <p:sldId id="722" r:id="rId31"/>
    <p:sldId id="723" r:id="rId32"/>
    <p:sldId id="652" r:id="rId33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vancová Jana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002060"/>
    <a:srgbClr val="FF9966"/>
    <a:srgbClr val="4472C4"/>
    <a:srgbClr val="065CBA"/>
    <a:srgbClr val="FFCC99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6395" autoAdjust="0"/>
  </p:normalViewPr>
  <p:slideViewPr>
    <p:cSldViewPr>
      <p:cViewPr varScale="1">
        <p:scale>
          <a:sx n="110" d="100"/>
          <a:sy n="110" d="100"/>
        </p:scale>
        <p:origin x="3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284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Kapustova\Desktop\&#218;KOLY\Finance\Grafy%20financov&#225;n&#237;\Grafy%20financov&#225;n&#237;%20SSL%202016_2021%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pustova\Desktop\&#218;KOLY\Finance\Grafy%20financov&#225;n&#237;\Grafy%20financov&#225;n&#237;%20SSL%202016_2021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baseline="0">
                <a:effectLst/>
              </a:rPr>
              <a:t>Financování sociálních služeb dle podílu zdrojů za rok 2020</a:t>
            </a:r>
            <a:endParaRPr lang="cs-CZ">
              <a:effectLst/>
            </a:endParaRPr>
          </a:p>
        </c:rich>
      </c:tx>
      <c:layout>
        <c:manualLayout>
          <c:xMode val="edge"/>
          <c:yMode val="edge"/>
          <c:x val="0.28036655056672138"/>
          <c:y val="2.43520917712761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109863532919413E-2"/>
          <c:y val="0.21084239244070818"/>
          <c:w val="0.9079305476030044"/>
          <c:h val="0.69352369611544618"/>
        </c:manualLayout>
      </c:layout>
      <c:pie3DChart>
        <c:varyColors val="1"/>
        <c:ser>
          <c:idx val="0"/>
          <c:order val="0"/>
          <c:tx>
            <c:strRef>
              <c:f>'Graf č. 1 Finan zdroje 2020'!$A$14</c:f>
              <c:strCache>
                <c:ptCount val="1"/>
                <c:pt idx="0">
                  <c:v>2020 Skutečnost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948-4771-92DB-F0AE3DED9D31}"/>
              </c:ext>
            </c:extLst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948-4771-92DB-F0AE3DED9D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948-4771-92DB-F0AE3DED9D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948-4771-92DB-F0AE3DED9D3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948-4771-92DB-F0AE3DED9D3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948-4771-92DB-F0AE3DED9D3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4948-4771-92DB-F0AE3DED9D31}"/>
              </c:ext>
            </c:extLst>
          </c:dPt>
          <c:dLbls>
            <c:dLbl>
              <c:idx val="1"/>
              <c:layout>
                <c:manualLayout>
                  <c:x val="-5.8173355218815908E-3"/>
                  <c:y val="-5.72597799343635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48-4771-92DB-F0AE3DED9D31}"/>
                </c:ext>
              </c:extLst>
            </c:dLbl>
            <c:dLbl>
              <c:idx val="2"/>
              <c:layout>
                <c:manualLayout>
                  <c:x val="5.9571295898644145E-3"/>
                  <c:y val="-1.2609312393394535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07349984866348"/>
                      <c:h val="7.4479635732434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948-4771-92DB-F0AE3DED9D31}"/>
                </c:ext>
              </c:extLst>
            </c:dLbl>
            <c:dLbl>
              <c:idx val="3"/>
              <c:layout>
                <c:manualLayout>
                  <c:x val="-1.458508774016541E-2"/>
                  <c:y val="-0.1165498276947870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48-4771-92DB-F0AE3DED9D31}"/>
                </c:ext>
              </c:extLst>
            </c:dLbl>
            <c:dLbl>
              <c:idx val="4"/>
              <c:layout>
                <c:manualLayout>
                  <c:x val="6.1090388625893027E-2"/>
                  <c:y val="-0.1364569667241669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48-4771-92DB-F0AE3DED9D31}"/>
                </c:ext>
              </c:extLst>
            </c:dLbl>
            <c:dLbl>
              <c:idx val="5"/>
              <c:layout>
                <c:manualLayout>
                  <c:x val="-4.7373821474732576E-2"/>
                  <c:y val="6.99678859069590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948-4771-92DB-F0AE3DED9D31}"/>
                </c:ext>
              </c:extLst>
            </c:dLbl>
            <c:dLbl>
              <c:idx val="6"/>
              <c:layout>
                <c:manualLayout>
                  <c:x val="9.7585856903838614E-2"/>
                  <c:y val="3.534067878369519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948-4771-92DB-F0AE3DED9D3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 č. 1 Finan zdroje 2020'!$B$13:$J$13</c:f>
              <c:strCache>
                <c:ptCount val="7"/>
                <c:pt idx="0">
                  <c:v>Program Zajištění dostupnosti (MPSV) </c:v>
                </c:pt>
                <c:pt idx="1">
                  <c:v>Zlínský kraj</c:v>
                </c:pt>
                <c:pt idx="2">
                  <c:v>Individuální projekty</c:v>
                </c:pt>
                <c:pt idx="3">
                  <c:v>Obce </c:v>
                </c:pt>
                <c:pt idx="4">
                  <c:v>Uživatelé</c:v>
                </c:pt>
                <c:pt idx="5">
                  <c:v>Fondy zdravotních pojišťoven </c:v>
                </c:pt>
                <c:pt idx="6">
                  <c:v>Ostatní zdroje vč. chybějících zdrojů</c:v>
                </c:pt>
              </c:strCache>
              <c:extLst/>
            </c:strRef>
          </c:cat>
          <c:val>
            <c:numRef>
              <c:f>'Graf č. 1 Finan zdroje 2020'!$B$14:$J$14</c:f>
              <c:numCache>
                <c:formatCode>#,##0.00</c:formatCode>
                <c:ptCount val="7"/>
                <c:pt idx="0">
                  <c:v>1244137</c:v>
                </c:pt>
                <c:pt idx="1">
                  <c:v>82400</c:v>
                </c:pt>
                <c:pt idx="2">
                  <c:v>60622</c:v>
                </c:pt>
                <c:pt idx="3">
                  <c:v>106998</c:v>
                </c:pt>
                <c:pt idx="4">
                  <c:v>1070215</c:v>
                </c:pt>
                <c:pt idx="5">
                  <c:v>182699</c:v>
                </c:pt>
                <c:pt idx="6">
                  <c:v>436041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E-4948-4771-92DB-F0AE3DED9D31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52888268484511"/>
          <c:y val="0.37348997509496618"/>
          <c:w val="0.22113019482836549"/>
          <c:h val="0.464731372065824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>
                <a:solidFill>
                  <a:schemeClr val="tx1"/>
                </a:solidFill>
              </a:rPr>
              <a:t>Financování SSL -</a:t>
            </a:r>
            <a:r>
              <a:rPr lang="cs-CZ" baseline="0">
                <a:solidFill>
                  <a:schemeClr val="tx1"/>
                </a:solidFill>
              </a:rPr>
              <a:t> p</a:t>
            </a:r>
            <a:r>
              <a:rPr lang="en-US">
                <a:solidFill>
                  <a:schemeClr val="tx1"/>
                </a:solidFill>
              </a:rPr>
              <a:t>rogram Dostupnost</a:t>
            </a:r>
            <a:r>
              <a:rPr lang="cs-CZ">
                <a:solidFill>
                  <a:schemeClr val="tx1"/>
                </a:solidFill>
              </a:rPr>
              <a:t> 2016 - 2021</a:t>
            </a:r>
            <a:endParaRPr lang="en-US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6009794221911677"/>
          <c:y val="9.7952791570167411E-2"/>
          <c:w val="0.82082222733324339"/>
          <c:h val="0.8260727440540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 č. 2 Financování SSL'!$A$107</c:f>
              <c:strCache>
                <c:ptCount val="1"/>
                <c:pt idx="0">
                  <c:v>Rok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628720976668795E-2"/>
                  <c:y val="5.96893080256039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67-4BC3-937E-51CB443F7158}"/>
                </c:ext>
              </c:extLst>
            </c:dLbl>
            <c:dLbl>
              <c:idx val="1"/>
              <c:layout>
                <c:manualLayout>
                  <c:x val="3.2956070773196129E-2"/>
                  <c:y val="6.39552870193908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32471658871749E-2"/>
                      <c:h val="4.36159312894991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767-4BC3-937E-51CB443F7158}"/>
                </c:ext>
              </c:extLst>
            </c:dLbl>
            <c:dLbl>
              <c:idx val="2"/>
              <c:layout>
                <c:manualLayout>
                  <c:x val="3.9894190935974197E-2"/>
                  <c:y val="6.7834450018373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32471658871749E-2"/>
                      <c:h val="4.64582785939019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767-4BC3-937E-51CB443F7158}"/>
                </c:ext>
              </c:extLst>
            </c:dLbl>
            <c:dLbl>
              <c:idx val="3"/>
              <c:layout>
                <c:manualLayout>
                  <c:x val="4.33632510173632E-2"/>
                  <c:y val="5.96952902668932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67-4BC3-937E-51CB443F7158}"/>
                </c:ext>
              </c:extLst>
            </c:dLbl>
            <c:dLbl>
              <c:idx val="4"/>
              <c:layout>
                <c:manualLayout>
                  <c:x val="4.5097781058057861E-2"/>
                  <c:y val="5.6981916539187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67-4BC3-937E-51CB443F7158}"/>
                </c:ext>
              </c:extLst>
            </c:dLbl>
            <c:dLbl>
              <c:idx val="5"/>
              <c:layout>
                <c:manualLayout>
                  <c:x val="3.6425130854585069E-2"/>
                  <c:y val="6.24077025629630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32471658871749E-2"/>
                      <c:h val="5.79170690436105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767-4BC3-937E-51CB443F7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'Graf č. 2 Financování SSL'!$A$108:$A$113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FC-4F9C-AD00-F0E462BA13AF}"/>
            </c:ext>
          </c:extLst>
        </c:ser>
        <c:ser>
          <c:idx val="1"/>
          <c:order val="1"/>
          <c:tx>
            <c:strRef>
              <c:f>'Graf č. 2 Financování SSL'!$B$107</c:f>
              <c:strCache>
                <c:ptCount val="1"/>
                <c:pt idx="0">
                  <c:v>Program Dostupnost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'Graf č. 2 Financování SSL'!$B$108:$B$113</c:f>
              <c:numCache>
                <c:formatCode>#,##0.00</c:formatCode>
                <c:ptCount val="6"/>
                <c:pt idx="0">
                  <c:v>642633727</c:v>
                </c:pt>
                <c:pt idx="1">
                  <c:v>786067286.42000008</c:v>
                </c:pt>
                <c:pt idx="2">
                  <c:v>1008929015.89</c:v>
                </c:pt>
                <c:pt idx="3">
                  <c:v>1140010048</c:v>
                </c:pt>
                <c:pt idx="4">
                  <c:v>1537745000</c:v>
                </c:pt>
                <c:pt idx="5">
                  <c:v>1583877000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FC-4F9C-AD00-F0E462BA13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8287632"/>
        <c:axId val="458287960"/>
      </c:barChart>
      <c:catAx>
        <c:axId val="458287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8287960"/>
        <c:crosses val="autoZero"/>
        <c:auto val="1"/>
        <c:lblAlgn val="ctr"/>
        <c:lblOffset val="100"/>
        <c:noMultiLvlLbl val="0"/>
      </c:catAx>
      <c:valAx>
        <c:axId val="458287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828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9B709A8-7CD3-4513-B55C-2B53AF5AD6EC}" type="datetimeFigureOut">
              <a:rPr lang="cs-CZ"/>
              <a:pPr>
                <a:defRPr/>
              </a:pPr>
              <a:t>20.09.2021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DE980B-70BA-4D14-A08C-500B29D5DD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978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07F69BB-58E2-465F-BDCF-BCFB682ED375}" type="datetimeFigureOut">
              <a:rPr lang="cs-CZ"/>
              <a:pPr>
                <a:defRPr/>
              </a:pPr>
              <a:t>20.09.2021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3" y="4716465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23DCA9-D0CB-40F7-81A3-98F965CF1F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4120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77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7686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604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499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954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2060"/>
                </a:solidFill>
              </a:rPr>
              <a:t> </a:t>
            </a:r>
            <a:endParaRPr lang="cs-CZ" sz="1200" baseline="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35427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757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2060"/>
                </a:solidFill>
              </a:rPr>
              <a:t> Vykazování nefinanční podpory</a:t>
            </a:r>
            <a:r>
              <a:rPr lang="cs-CZ" sz="1200" baseline="0" dirty="0">
                <a:solidFill>
                  <a:srgbClr val="002060"/>
                </a:solidFill>
              </a:rPr>
              <a:t> z veřejných zdrojů (kraje, obce):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– přidána sada do Výkazu aplikace KISSOS.  Tento zdroj může mít vliv na stanovení výše vyrovnávací platby, proto stanovena povinnost poskytovatelů tento zdroj uvádět. (Pro přesnější stanovení VP).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- v roce 2018 sběr tohoto zdroje měl také sloužit k pilotnímu ověření možnosti zohlednění nefinanční finanční podpory služeb.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aseline="0" dirty="0">
              <a:solidFill>
                <a:srgbClr val="00206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749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2060"/>
                </a:solidFill>
              </a:rPr>
              <a:t> Vykazování nefinanční podpory</a:t>
            </a:r>
            <a:r>
              <a:rPr lang="cs-CZ" sz="1200" baseline="0" dirty="0">
                <a:solidFill>
                  <a:srgbClr val="002060"/>
                </a:solidFill>
              </a:rPr>
              <a:t> z veřejných zdrojů (kraje, obce):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– přidána sada do Výkazu aplikace KISSOS.  Tento zdroj může mít vliv na stanovení výše vyrovnávací platby, proto stanovena povinnost poskytovatelů tento zdroj uvádět. (Pro přesnější stanovení VP).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- v roce 2018 sběr tohoto zdroje měl také sloužit k pilotnímu ověření možnosti zohlednění nefinanční finanční podpory služeb.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aseline="0" dirty="0">
              <a:solidFill>
                <a:srgbClr val="00206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99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2060"/>
                </a:solidFill>
              </a:rPr>
              <a:t> Vykazování nefinanční podpory</a:t>
            </a:r>
            <a:r>
              <a:rPr lang="cs-CZ" sz="1200" baseline="0" dirty="0">
                <a:solidFill>
                  <a:srgbClr val="002060"/>
                </a:solidFill>
              </a:rPr>
              <a:t> z veřejných zdrojů (kraje, obce):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– přidána sada do Výkazu aplikace KISSOS.  Tento zdroj může mít vliv na stanovení výše vyrovnávací platby, proto stanovena povinnost poskytovatelů tento zdroj uvádět. (Pro přesnější stanovení VP).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- v roce 2018 sběr tohoto zdroje měl také sloužit k pilotnímu ověření možnosti zohlednění nefinanční finanční podpory služeb.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aseline="0" dirty="0">
              <a:solidFill>
                <a:srgbClr val="00206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2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rgbClr val="002060"/>
                </a:solidFill>
              </a:rPr>
              <a:t> Vykazování nefinanční podpory</a:t>
            </a:r>
            <a:r>
              <a:rPr lang="cs-CZ" sz="1200" baseline="0" dirty="0">
                <a:solidFill>
                  <a:srgbClr val="002060"/>
                </a:solidFill>
              </a:rPr>
              <a:t> z veřejných zdrojů (kraje, obce):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– přidána sada do Výkazu aplikace KISSOS.  Tento zdroj může mít vliv na stanovení výše vyrovnávací platby, proto stanovena povinnost poskytovatelů tento zdroj uvádět. (Pro přesnější stanovení VP).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aseline="0" dirty="0">
                <a:solidFill>
                  <a:srgbClr val="002060"/>
                </a:solidFill>
              </a:rPr>
              <a:t> - v roce 2018 sběr tohoto zdroje měl také sloužit k pilotnímu ověření možnosti zohlednění nefinanční finanční podpory služeb.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aseline="0" dirty="0">
              <a:solidFill>
                <a:srgbClr val="00206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4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23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40252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213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2548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19521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3DCA9-D0CB-40F7-81A3-98F965CF1F6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165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43144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03E760-3760-494A-8E6E-9A58A22E46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625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3102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745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pPr marL="0" indent="0">
              <a:buFontTx/>
              <a:buNone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3963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453" y="4716465"/>
            <a:ext cx="5887736" cy="4465637"/>
          </a:xfrm>
        </p:spPr>
        <p:txBody>
          <a:bodyPr/>
          <a:lstStyle/>
          <a:p>
            <a:pPr marL="0" indent="0">
              <a:buFontTx/>
              <a:buNone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7749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0815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7716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1232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3DCA9-D0CB-40F7-81A3-98F965CF1F65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190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6174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2322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8613" y="1484313"/>
            <a:ext cx="1997075" cy="43926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5842000" cy="43926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02609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3711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41925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77299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3919537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2060575"/>
            <a:ext cx="3919538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46472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18269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95512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179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8653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355978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99223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170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8613" y="1484313"/>
            <a:ext cx="1997075" cy="43926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5842000" cy="43926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26847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1484313"/>
            <a:ext cx="7991475" cy="5762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4214" y="2060575"/>
            <a:ext cx="3919537" cy="38163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49" y="2060575"/>
            <a:ext cx="3919539" cy="38163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80200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17688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576013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5297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3919537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2060575"/>
            <a:ext cx="3919538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40427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09257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87513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9129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193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48416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547104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030159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8613" y="1484313"/>
            <a:ext cx="1997075" cy="43926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5842000" cy="43926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6294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3919537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2060575"/>
            <a:ext cx="3919538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3716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272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7393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30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5303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9402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79914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79914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pic>
        <p:nvPicPr>
          <p:cNvPr id="1028" name="Picture 7" descr="hlavick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79914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79914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028" name="Picture 7" descr="hlavick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40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79914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79914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pic>
        <p:nvPicPr>
          <p:cNvPr id="1028" name="Picture 7" descr="hlavick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1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8E13B-C358-46FD-856F-6F6D26DAC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4784"/>
            <a:ext cx="6858000" cy="656335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</a:pPr>
            <a: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Název projektu:	Prohloubení kvality a účinnosti plánování sociálních služeb v mikroregionu Valašskomeziříčsko-Kelečsko</a:t>
            </a:r>
            <a:b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9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Reg. č. projektu:	CZ.03.2.63/0.0/0.0/19_106/0015192</a:t>
            </a:r>
            <a:br>
              <a:rPr lang="cs-CZ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05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FC192E-6F98-4708-9469-9E4C0B392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13611"/>
            <a:ext cx="6858000" cy="2803621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Školení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Plánování a financování sociálních služeb ve Zlínském kraji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zástupce obcí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Mikroregionu Valašskomeziříčsko-Kelečsko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cs-CZ" sz="135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cs-CZ" sz="135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cs-CZ" sz="135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Termín konání:</a:t>
            </a:r>
            <a:r>
              <a:rPr lang="cs-CZ" sz="135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středa 15. září 2021 od 9:00 do 14:00 hod.</a:t>
            </a:r>
            <a:endParaRPr lang="cs-CZ" sz="13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cs-CZ" sz="135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Místo konání:</a:t>
            </a:r>
            <a:r>
              <a:rPr lang="cs-CZ" sz="135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velká zasedací místnost MěÚ, Náměstí 7/5, Val. Meziříčí</a:t>
            </a:r>
            <a:endParaRPr lang="cs-CZ" sz="135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6BFDB851-BD93-4206-AA28-A3397DFAB39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43000" y="604472"/>
            <a:ext cx="2652903" cy="54902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500045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63523" y="1484784"/>
            <a:ext cx="8424937" cy="5184576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– změna v přístupu</a:t>
            </a:r>
            <a:endParaRPr lang="cs-CZ" altLang="cs-CZ" sz="2000" dirty="0">
              <a:solidFill>
                <a:srgbClr val="002060"/>
              </a:solidFill>
            </a:endParaRP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dříve se potřeby prolínaly všemi cílovými skupinami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sběr a zmapování nepokrytých potřeb  a nepříznivých sociálních situací proběhne vždy za správní obvod obecního </a:t>
            </a:r>
            <a:r>
              <a:rPr lang="cs-CZ" altLang="cs-CZ" sz="2000">
                <a:solidFill>
                  <a:srgbClr val="002060"/>
                </a:solidFill>
              </a:rPr>
              <a:t>úřadu obce </a:t>
            </a:r>
            <a:r>
              <a:rPr lang="cs-CZ" altLang="cs-CZ" sz="2000" dirty="0">
                <a:solidFill>
                  <a:srgbClr val="002060"/>
                </a:solidFill>
              </a:rPr>
              <a:t>s rozšířenou působností (dále jen “SO ORP“)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komunikace o zjištěných nepokrytých potřebách a nepříznivých sociálních situacích  - osvědčila se diskuze po okresech (Kroměříž, Vsetín, Zlín, Uherské Hradiště)</a:t>
            </a:r>
          </a:p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endParaRPr lang="cs-CZ" sz="18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marL="0" indent="0" algn="just" eaLnBrk="1" hangingPunct="1"/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308844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1" cy="524715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ZK - realizace</a:t>
            </a:r>
            <a:endParaRPr lang="cs-CZ" altLang="cs-CZ" sz="2400" dirty="0">
              <a:solidFill>
                <a:srgbClr val="002060"/>
              </a:solidFill>
            </a:endParaRP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sběrem a zmapováním nepokrytých potřeb  a nepříznivých sociálních situací </a:t>
            </a:r>
            <a:r>
              <a:rPr lang="cs-CZ" altLang="cs-CZ" sz="2000" b="1" dirty="0">
                <a:solidFill>
                  <a:srgbClr val="002060"/>
                </a:solidFill>
              </a:rPr>
              <a:t>obcí Zlínského kraje</a:t>
            </a:r>
            <a:r>
              <a:rPr lang="cs-CZ" altLang="cs-CZ" sz="2000" dirty="0">
                <a:solidFill>
                  <a:srgbClr val="002060"/>
                </a:solidFill>
              </a:rPr>
              <a:t> 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sběrem a zmapováním nepokrytých potřeb  a nepříznivých sociálních situací za území </a:t>
            </a:r>
            <a:r>
              <a:rPr lang="cs-CZ" altLang="cs-CZ" sz="2000" b="1" dirty="0">
                <a:solidFill>
                  <a:srgbClr val="002060"/>
                </a:solidFill>
              </a:rPr>
              <a:t>správního obvodu obecního úřadu obce  s rozšířenou působností </a:t>
            </a:r>
            <a:r>
              <a:rPr lang="cs-CZ" altLang="cs-CZ" sz="2000" dirty="0">
                <a:solidFill>
                  <a:srgbClr val="002060"/>
                </a:solidFill>
              </a:rPr>
              <a:t>(dále jen “SO ORP“), dostatečnost/nedostatečnost kapacit SSL na jejich uspokojení a celkové kapacity SSL na území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sběrem a zmapováním nepokrytých potřeb  a nepříznivých sociálních situací od </a:t>
            </a:r>
            <a:r>
              <a:rPr lang="cs-CZ" altLang="cs-CZ" sz="2000" b="1" dirty="0">
                <a:solidFill>
                  <a:srgbClr val="002060"/>
                </a:solidFill>
              </a:rPr>
              <a:t>sociálních pracovníků</a:t>
            </a:r>
            <a:r>
              <a:rPr lang="cs-CZ" altLang="cs-CZ" sz="2000" dirty="0">
                <a:solidFill>
                  <a:srgbClr val="002060"/>
                </a:solidFill>
              </a:rPr>
              <a:t>, přenášející / přenos potřeby </a:t>
            </a:r>
            <a:r>
              <a:rPr lang="cs-CZ" altLang="cs-CZ" sz="2000" b="1" dirty="0">
                <a:solidFill>
                  <a:srgbClr val="002060"/>
                </a:solidFill>
              </a:rPr>
              <a:t>z výkonu sociální práce a výkonu sociálně právní ochrany dětí z území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ostatní analýzy</a:t>
            </a:r>
          </a:p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endParaRPr 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marL="0" indent="0" algn="just" eaLnBrk="1" hangingPunct="1"/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136701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3" cy="524715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ZK - realizace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b="1" dirty="0"/>
              <a:t>Dotazníky z obcí</a:t>
            </a:r>
          </a:p>
          <a:p>
            <a:pPr marL="0" indent="0"/>
            <a:r>
              <a:rPr lang="cs-CZ" sz="1800" b="1" dirty="0"/>
              <a:t>	</a:t>
            </a:r>
            <a:r>
              <a:rPr lang="cs-CZ" sz="1800" dirty="0"/>
              <a:t>- sběr nepokrytých potřeb (sociálních problémů/ situací) </a:t>
            </a:r>
          </a:p>
          <a:p>
            <a:pPr marL="0" indent="0"/>
            <a:r>
              <a:rPr lang="cs-CZ" sz="1800" dirty="0"/>
              <a:t>	- možnosti obce na potřeby reagovat a zabezpečit je</a:t>
            </a:r>
          </a:p>
          <a:p>
            <a:pPr marL="0" indent="0"/>
            <a:r>
              <a:rPr lang="cs-CZ" sz="1800" dirty="0"/>
              <a:t>	- provázanost na aktuální poskytovatelé </a:t>
            </a:r>
            <a:r>
              <a:rPr lang="cs-CZ" sz="1800" dirty="0" err="1"/>
              <a:t>ssl</a:t>
            </a:r>
            <a:r>
              <a:rPr lang="cs-CZ" sz="1800" dirty="0"/>
              <a:t> z pohledu obce</a:t>
            </a:r>
          </a:p>
          <a:p>
            <a:pPr marL="0" indent="0"/>
            <a:r>
              <a:rPr lang="cs-CZ" sz="1800" dirty="0"/>
              <a:t>	- dostatečnost/nedostatečnost kapacit </a:t>
            </a:r>
            <a:r>
              <a:rPr lang="cs-CZ" sz="1800" dirty="0" err="1"/>
              <a:t>ssl</a:t>
            </a:r>
            <a:r>
              <a:rPr lang="cs-CZ" sz="1800" dirty="0"/>
              <a:t> z pohledu obce</a:t>
            </a:r>
          </a:p>
          <a:p>
            <a:pPr marL="0" indent="0"/>
            <a:endParaRPr lang="cs-CZ" sz="1800" dirty="0"/>
          </a:p>
          <a:p>
            <a:pPr marL="542925">
              <a:tabLst>
                <a:tab pos="357188" algn="l"/>
              </a:tabLst>
            </a:pPr>
            <a:r>
              <a:rPr lang="cs-CZ" sz="1800" dirty="0"/>
              <a:t>Počet obcí zapojených do sběru Potřeb dle okresu: </a:t>
            </a:r>
          </a:p>
          <a:p>
            <a:pPr marL="1071563"/>
            <a:r>
              <a:rPr lang="cs-CZ" sz="1800" dirty="0"/>
              <a:t>okres Uherské Hradiště   - </a:t>
            </a:r>
            <a:r>
              <a:rPr lang="cs-CZ" sz="1800" b="1" dirty="0"/>
              <a:t>30 obcí</a:t>
            </a:r>
            <a:r>
              <a:rPr lang="cs-CZ" sz="1800" dirty="0"/>
              <a:t> (z celkem 78 obcí)</a:t>
            </a:r>
          </a:p>
          <a:p>
            <a:pPr marL="1071563"/>
            <a:r>
              <a:rPr lang="cs-CZ" sz="1800" dirty="0"/>
              <a:t>okres Kroměříž                - </a:t>
            </a:r>
            <a:r>
              <a:rPr lang="cs-CZ" sz="1800" b="1" dirty="0"/>
              <a:t>24 obcí</a:t>
            </a:r>
            <a:r>
              <a:rPr lang="cs-CZ" sz="1800" dirty="0"/>
              <a:t> (z celkem 79 obcí)</a:t>
            </a:r>
          </a:p>
          <a:p>
            <a:pPr marL="1071563"/>
            <a:r>
              <a:rPr lang="cs-CZ" sz="1800" dirty="0"/>
              <a:t>okres Vsetín                     - </a:t>
            </a:r>
            <a:r>
              <a:rPr lang="cs-CZ" sz="1800" b="1" dirty="0"/>
              <a:t>27 obcí</a:t>
            </a:r>
            <a:r>
              <a:rPr lang="cs-CZ" sz="1800" dirty="0"/>
              <a:t> (z celkem 59 obcí)</a:t>
            </a:r>
          </a:p>
          <a:p>
            <a:pPr marL="1071563"/>
            <a:r>
              <a:rPr lang="cs-CZ" sz="1800" dirty="0"/>
              <a:t>okres Zlín                         - </a:t>
            </a:r>
            <a:r>
              <a:rPr lang="cs-CZ" sz="1800" b="1" dirty="0"/>
              <a:t>39 obcí</a:t>
            </a:r>
            <a:r>
              <a:rPr lang="cs-CZ" sz="1800" dirty="0"/>
              <a:t> (z celkem 91 obcí)</a:t>
            </a:r>
          </a:p>
          <a:p>
            <a:pPr marL="185738" indent="14288"/>
            <a:r>
              <a:rPr lang="cs-CZ" sz="1800" dirty="0"/>
              <a:t>   </a:t>
            </a:r>
          </a:p>
          <a:p>
            <a:pPr marL="185738" indent="14288"/>
            <a:r>
              <a:rPr lang="cs-CZ" sz="1800" dirty="0"/>
              <a:t>Celkem se zapojilo do sběru nepokrytých Potřeb </a:t>
            </a:r>
            <a:r>
              <a:rPr lang="cs-CZ" sz="1800" b="1" dirty="0"/>
              <a:t>120 obcí z celého Zlínského kraje.</a:t>
            </a:r>
          </a:p>
          <a:p>
            <a:endParaRPr lang="cs-CZ" sz="1800" dirty="0"/>
          </a:p>
          <a:p>
            <a:pPr marL="0" indent="0" algn="just" eaLnBrk="1" hangingPunct="1"/>
            <a:r>
              <a:rPr lang="cs-CZ" altLang="cs-CZ" sz="1600" dirty="0">
                <a:solidFill>
                  <a:srgbClr val="002060"/>
                </a:solidFill>
                <a:latin typeface="Teuton Normal CE" panose="02000506080000020004" pitchFamily="2" charset="0"/>
              </a:rPr>
              <a:t> 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8297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268760"/>
            <a:ext cx="7776863" cy="5459317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4355976" y="332656"/>
            <a:ext cx="4320479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marL="0" indent="0" algn="ctr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55962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3" cy="524715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ZK - realizace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cs-CZ" sz="1800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b="1" dirty="0"/>
              <a:t>Dotazníky vyplněné sociálními pracovníky</a:t>
            </a:r>
            <a:r>
              <a:rPr lang="cs-CZ" sz="1800" dirty="0"/>
              <a:t> Krajského úřadu Zlínského kraje a to: </a:t>
            </a:r>
          </a:p>
          <a:p>
            <a:pPr marL="0" indent="0" algn="just"/>
            <a:r>
              <a:rPr lang="cs-CZ" sz="1800" dirty="0"/>
              <a:t>	- za oddělení sociálně-právní ochrany</a:t>
            </a:r>
          </a:p>
          <a:p>
            <a:pPr marL="0" indent="0" algn="just"/>
            <a:r>
              <a:rPr lang="cs-CZ" sz="1800" dirty="0"/>
              <a:t>	- za oddělení sociálních služeb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b="1" dirty="0"/>
              <a:t>Dotazníky vyplněné sociálními pracovníky</a:t>
            </a:r>
            <a:r>
              <a:rPr lang="cs-CZ" sz="1800" dirty="0"/>
              <a:t> </a:t>
            </a:r>
            <a:r>
              <a:rPr lang="cs-CZ" sz="1800" u="sng" dirty="0"/>
              <a:t>pověřenou obecních úřadů </a:t>
            </a:r>
            <a:r>
              <a:rPr lang="cs-CZ" sz="1800" dirty="0"/>
              <a:t>a </a:t>
            </a:r>
            <a:r>
              <a:rPr lang="cs-CZ" sz="1800" b="1" dirty="0"/>
              <a:t>sociálními pracovníky </a:t>
            </a:r>
            <a:r>
              <a:rPr lang="cs-CZ" sz="1800" u="sng" dirty="0"/>
              <a:t>obecních úřadu obcí s rozšířenou působností</a:t>
            </a:r>
            <a:r>
              <a:rPr lang="cs-CZ" sz="1800" dirty="0"/>
              <a:t> přímo z výkonu sociální práce a z výkonu sociálně právní ochrany dětí </a:t>
            </a:r>
            <a:r>
              <a:rPr lang="cs-CZ" sz="1800"/>
              <a:t>na jednotlivých </a:t>
            </a:r>
            <a:r>
              <a:rPr lang="cs-CZ" sz="1800" dirty="0"/>
              <a:t>územích</a:t>
            </a:r>
            <a:endParaRPr lang="cs-CZ" altLang="cs-CZ" sz="20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291305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3" cy="524715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ZK:</a:t>
            </a:r>
            <a:endParaRPr lang="cs-CZ" altLang="cs-CZ" sz="2400" dirty="0">
              <a:solidFill>
                <a:srgbClr val="002060"/>
              </a:solidFill>
            </a:endParaRPr>
          </a:p>
          <a:p>
            <a:endParaRPr lang="cs-CZ" sz="1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1" dirty="0"/>
              <a:t>Dotazníky za obecní úřady obcí s rozšířenou působností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Před vyplňováním byly Dotazníky představeny vedoucím sociálních odboru jednotlivých obecních úřadů obcí s rozšířenou působností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Popis nepokryté potřeby – konkretizace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Doplnění o cílovou skupinu a věkovou strukturu dotčených osob, u nichž je nepříznivá situace vyskytuje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Podchycení, zda se nepříznivá situace vyskytuje často a jak často a zda pouze v konkrétní obci, popř. v rámci celého správního obvodu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Zda je v dostupnosti poskytovatel </a:t>
            </a:r>
            <a:r>
              <a:rPr lang="cs-CZ" sz="2000" dirty="0" err="1"/>
              <a:t>ssl</a:t>
            </a:r>
            <a:r>
              <a:rPr lang="cs-CZ" sz="2000" dirty="0"/>
              <a:t>, který může potřebu uspokojit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Zda je dostatečná kapacita daného druhu </a:t>
            </a:r>
            <a:r>
              <a:rPr lang="cs-CZ" sz="2000" dirty="0" err="1"/>
              <a:t>ssl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Jaké je řešení, návrh této situace ze strany obecního úřadu obce s rozšířenou působností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sz="2000" b="1" dirty="0"/>
          </a:p>
          <a:p>
            <a:pPr marL="0" indent="0"/>
            <a:r>
              <a:rPr lang="cs-CZ" sz="2000" b="1" dirty="0">
                <a:solidFill>
                  <a:srgbClr val="002060"/>
                </a:solidFill>
                <a:latin typeface="Teuton Normal CE" panose="02000506080000020004" pitchFamily="2" charset="0"/>
              </a:rPr>
              <a:t>	</a:t>
            </a:r>
            <a:endParaRPr lang="cs-CZ" sz="16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marL="0" indent="0" algn="just" eaLnBrk="1" hangingPunct="1"/>
            <a:endParaRPr lang="cs-CZ" altLang="cs-CZ" sz="16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3581534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436096" y="404664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/>
            <a:r>
              <a:rPr lang="cs-CZ" b="1" dirty="0">
                <a:solidFill>
                  <a:srgbClr val="002060"/>
                </a:solidFill>
              </a:rPr>
              <a:t>Budoucí SPRSS 2023-2025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068960"/>
            <a:ext cx="8702600" cy="286069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39551" y="1412776"/>
            <a:ext cx="8017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9900"/>
                </a:solidFill>
              </a:rPr>
              <a:t>Nepokryté potřeby za okres Vsetín</a:t>
            </a:r>
          </a:p>
        </p:txBody>
      </p:sp>
    </p:spTree>
    <p:extLst>
      <p:ext uri="{BB962C8B-B14F-4D97-AF65-F5344CB8AC3E}">
        <p14:creationId xmlns:p14="http://schemas.microsoft.com/office/powerpoint/2010/main" val="3578445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92280" y="332656"/>
            <a:ext cx="1728192" cy="576262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lvl="0" indent="0" algn="ctr"/>
            <a:r>
              <a:rPr lang="cs-CZ" sz="2400" b="1" dirty="0">
                <a:solidFill>
                  <a:srgbClr val="FF9900"/>
                </a:solidFill>
              </a:rPr>
              <a:t>Střednědobý plán rozvoje sociálních služeb a jeho význam</a:t>
            </a:r>
          </a:p>
          <a:p>
            <a:pPr marL="0" lvl="0" indent="0" algn="ctr"/>
            <a:endParaRPr lang="cs-CZ" sz="1600" b="1" dirty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cs-CZ" sz="2000" dirty="0"/>
              <a:t>nástroj pro zmapování potřeb osob na území kraje (zjištění potřeb = řešení nepříznivé sociální situace)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cs-CZ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cs-CZ" sz="2000" dirty="0"/>
              <a:t>nástroj pro identifikaci problémů v oblasti sociálních služeb a návrh jejich řešení, vč. stanovení priorit a opatření na dané období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cs-CZ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cs-CZ" sz="2000" dirty="0"/>
              <a:t>nástroj pro definici „podporované“ Sítě sociálních služeb pro dané období – dle nastavených pravidel</a:t>
            </a:r>
          </a:p>
          <a:p>
            <a:pPr marL="0" lvl="0" indent="0"/>
            <a:endParaRPr lang="cs-CZ" sz="2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cs-CZ" sz="2000" dirty="0"/>
              <a:t>aktivní nástroj pro zabezpečení potřeb</a:t>
            </a:r>
          </a:p>
          <a:p>
            <a:r>
              <a:rPr lang="cs-CZ" sz="2000" dirty="0"/>
              <a:t> </a:t>
            </a:r>
          </a:p>
          <a:p>
            <a:pPr marL="0" indent="0" algn="just"/>
            <a:endParaRPr lang="cs-CZ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913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8E13B-C358-46FD-856F-6F6D26DAC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4784"/>
            <a:ext cx="6858000" cy="656335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</a:pP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Název projektu:	Prohloubení kvality a účinnosti plánování sociálních služeb v mikroregionu Valašskomeziříčsko-Kelečsko</a:t>
            </a:r>
            <a:b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Reg. č. projektu:	CZ.03.2.63/0.0/0.0/19_106/0015192</a:t>
            </a:r>
            <a:br>
              <a:rPr lang="cs-CZ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050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6BFDB851-BD93-4206-AA28-A3397DFAB39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43000" y="604472"/>
            <a:ext cx="2652903" cy="549021"/>
          </a:xfrm>
          <a:prstGeom prst="rect">
            <a:avLst/>
          </a:prstGeom>
          <a:ln/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4843B457-A633-494E-8B00-BD9A5BD66D47}"/>
              </a:ext>
            </a:extLst>
          </p:cNvPr>
          <p:cNvSpPr txBox="1">
            <a:spLocks/>
          </p:cNvSpPr>
          <p:nvPr/>
        </p:nvSpPr>
        <p:spPr bwMode="auto">
          <a:xfrm>
            <a:off x="685800" y="2060848"/>
            <a:ext cx="7772400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baseline="0">
                <a:solidFill>
                  <a:srgbClr val="FBBA00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2800" b="1" dirty="0">
                <a:solidFill>
                  <a:schemeClr val="tx1"/>
                </a:solidFill>
                <a:latin typeface="+mn-lt"/>
              </a:rPr>
              <a:t>Provazba procesu financování na plánování sociálních služeb ve Zlínském kraji</a:t>
            </a:r>
            <a:endParaRPr lang="en-US" altLang="cs-CZ" sz="22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1D2F3467-4363-4CF9-A897-7B4263CA8503}"/>
              </a:ext>
            </a:extLst>
          </p:cNvPr>
          <p:cNvSpPr txBox="1">
            <a:spLocks/>
          </p:cNvSpPr>
          <p:nvPr/>
        </p:nvSpPr>
        <p:spPr bwMode="auto">
          <a:xfrm>
            <a:off x="1143000" y="5589240"/>
            <a:ext cx="6858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rgbClr val="FBBA00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Renata Krahulíková</a:t>
            </a:r>
            <a:r>
              <a:rPr lang="cs-CZ" altLang="cs-CZ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KÚZK, Podpora poskytovatelů soc. služeb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US" alt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48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332656"/>
            <a:ext cx="3672407" cy="720080"/>
          </a:xfrm>
        </p:spPr>
        <p:txBody>
          <a:bodyPr/>
          <a:lstStyle/>
          <a:p>
            <a:pPr algn="ctr"/>
            <a:r>
              <a:rPr lang="cs-CZ" sz="2000" dirty="0" err="1"/>
              <a:t>Provazba</a:t>
            </a:r>
            <a:r>
              <a:rPr lang="cs-CZ" sz="2000" dirty="0"/>
              <a:t> financování a plánování SSL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256584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300" b="1" dirty="0"/>
              <a:t>Proces financování má přímou a neoddělitelnou vazbu na proces plánování sociálních služeb</a:t>
            </a:r>
            <a:r>
              <a:rPr lang="cs-CZ" sz="1300" dirty="0"/>
              <a:t>. Cílem je velmi úzce provázat tyto procesy se snahou zefektivnit vynaložené zdroje.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300" dirty="0"/>
              <a:t>Výstupem procesu je strategický dokument SPRSS potažmo AP, které jsou prováděcí částí SPRSS  – strategický dokument prošel veřejným připomínkováním a byl schválen Zastupitelstvem ZK.</a:t>
            </a:r>
            <a:endParaRPr lang="cs-CZ" sz="13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sz="1300" b="1" dirty="0"/>
              <a:t>Aktuálně při financování SSL vycházíme z následujících předpokladů a zdrojů</a:t>
            </a:r>
            <a:r>
              <a:rPr lang="cs-CZ" sz="1300" dirty="0"/>
              <a:t>:</a:t>
            </a:r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1300" dirty="0"/>
              <a:t> SSL jsou veřejným zájmem, veřejné zdroje do nich tedy vstupují oprávněně.</a:t>
            </a:r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1300" dirty="0"/>
              <a:t> SSL musí být pověřeny k poskytování služby obecného hospodářského zájmu.</a:t>
            </a:r>
          </a:p>
          <a:p>
            <a:pPr marL="64770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1300" dirty="0"/>
              <a:t>Financováni mohou být pouze ti poskytovatelé SSL, kteří mají oprávnění k poskytování SSL (registraci) nebo mají SSL zapsanou v registru poskytovatelů SSL.</a:t>
            </a:r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1300" dirty="0"/>
              <a:t>Při financování je zachován princip vícezdrojového financování a jsou zohledněny všechny zdroje, tedy státní rozpočet, rozpočet kraje, rozpočty obcí, úhrady od uživatelů SSL, výnosy od zdravotních pojišťoven, atd. </a:t>
            </a: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1300" dirty="0"/>
              <a:t>Financování z ÚSC se skládá ze zdrojů kraje a obcí. V rámci tohoto zdroje by měl být zachován poměr 1/3 z rozpočtu ZK a 2/3 z rozpočtu obcí k celkovým nákladům. Poměr je stanoven na základě účelové vázanosti zdrojů z rozpočtového určení daní (dle zákona č. 243/2000 Sb., o rozpočtovém určení daní).</a:t>
            </a:r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cs-CZ" dirty="0"/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cs-CZ" dirty="0"/>
          </a:p>
          <a:p>
            <a:pPr marL="628650" lvl="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30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8E13B-C358-46FD-856F-6F6D26DAC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4784"/>
            <a:ext cx="6858000" cy="656335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</a:pP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Název projektu:	Prohloubení kvality a účinnosti plánování sociálních služeb v mikroregionu Valašskomeziříčsko-Kelečsko</a:t>
            </a:r>
            <a:b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Reg. č. projektu:	CZ.03.2.63/0.0/0.0/19_106/0015192</a:t>
            </a:r>
            <a:br>
              <a:rPr lang="cs-CZ" sz="135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1050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6BFDB851-BD93-4206-AA28-A3397DFAB39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43000" y="604472"/>
            <a:ext cx="2652903" cy="549021"/>
          </a:xfrm>
          <a:prstGeom prst="rect">
            <a:avLst/>
          </a:prstGeom>
          <a:ln/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4843B457-A633-494E-8B00-BD9A5BD66D47}"/>
              </a:ext>
            </a:extLst>
          </p:cNvPr>
          <p:cNvSpPr txBox="1">
            <a:spLocks/>
          </p:cNvSpPr>
          <p:nvPr/>
        </p:nvSpPr>
        <p:spPr bwMode="auto">
          <a:xfrm>
            <a:off x="685800" y="2276871"/>
            <a:ext cx="7772400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baseline="0">
                <a:solidFill>
                  <a:srgbClr val="FBBA00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BBA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  <a:latin typeface="+mn-lt"/>
              </a:rPr>
              <a:t>Strategický dokument </a:t>
            </a:r>
            <a:br>
              <a:rPr lang="cs-CZ" sz="2800" dirty="0">
                <a:solidFill>
                  <a:schemeClr val="tx1"/>
                </a:solidFill>
                <a:latin typeface="+mn-lt"/>
              </a:rPr>
            </a:br>
            <a:r>
              <a:rPr lang="cs-CZ" sz="2800" b="1" dirty="0">
                <a:solidFill>
                  <a:schemeClr val="tx1"/>
                </a:solidFill>
                <a:latin typeface="+mn-lt"/>
              </a:rPr>
              <a:t>Střednědobý plán rozvoje sociálních služeb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cs-CZ" sz="2000" b="0" dirty="0">
                <a:solidFill>
                  <a:schemeClr val="tx1"/>
                </a:solidFill>
                <a:latin typeface="+mn-lt"/>
              </a:rPr>
              <a:t>(struktura a jeho tvorba)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tx1"/>
                </a:solidFill>
                <a:latin typeface="+mn-lt"/>
              </a:rPr>
              <a:t>Aktuální informace k tvorbě nového SPRSS 2023-2025</a:t>
            </a:r>
            <a:endParaRPr lang="en-US" altLang="cs-CZ" sz="22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1D2F3467-4363-4CF9-A897-7B4263CA8503}"/>
              </a:ext>
            </a:extLst>
          </p:cNvPr>
          <p:cNvSpPr txBox="1">
            <a:spLocks/>
          </p:cNvSpPr>
          <p:nvPr/>
        </p:nvSpPr>
        <p:spPr bwMode="auto">
          <a:xfrm>
            <a:off x="827584" y="5589240"/>
            <a:ext cx="71734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rgbClr val="FBBA00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BBA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Martina Strýčková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KÚZK, Koordinátor komunitního plánování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alt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alt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71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332656"/>
            <a:ext cx="3672407" cy="720080"/>
          </a:xfrm>
        </p:spPr>
        <p:txBody>
          <a:bodyPr/>
          <a:lstStyle/>
          <a:p>
            <a:pPr algn="ctr"/>
            <a:r>
              <a:rPr lang="cs-CZ" sz="2000" dirty="0"/>
              <a:t>Financování SSL -  soulad s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256584"/>
          </a:xfrm>
        </p:spPr>
        <p:txBody>
          <a:bodyPr/>
          <a:lstStyle/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dirty="0">
                <a:cs typeface="Arial" panose="020B0604020202020204" pitchFamily="34" charset="0"/>
              </a:rPr>
              <a:t>Předpisy EU o veřejné podpoře – nejvýznamnější je </a:t>
            </a:r>
            <a:r>
              <a:rPr lang="cs-CZ" altLang="cs-CZ" sz="1300" b="1" dirty="0">
                <a:cs typeface="Arial" panose="020B0604020202020204" pitchFamily="34" charset="0"/>
              </a:rPr>
              <a:t>Rozhodnutí Komise č. 2012/21/EU</a:t>
            </a:r>
            <a:r>
              <a:rPr lang="cs-CZ" altLang="cs-CZ" sz="1300" dirty="0">
                <a:cs typeface="Arial" panose="020B0604020202020204" pitchFamily="34" charset="0"/>
              </a:rPr>
              <a:t>, které  stanovuje podmínky, za nichž je finanční podpora za závazek veřejné služby slučitelná s vnitřním trhem.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b="1" dirty="0">
                <a:cs typeface="Arial" panose="020B0604020202020204" pitchFamily="34" charset="0"/>
              </a:rPr>
              <a:t>Zákon č. 108/2006 Sb., o sociálních službách</a:t>
            </a:r>
            <a:r>
              <a:rPr lang="cs-CZ" altLang="cs-CZ" sz="1300" dirty="0">
                <a:cs typeface="Arial" panose="020B0604020202020204" pitchFamily="34" charset="0"/>
              </a:rPr>
              <a:t>, § 101a – povinnost krajů postupovat v souladu s pravidly EU o veřejné podpoře nebo v souladu se zákonem o veřejných zakázkách, rozhodování o poskytnutých prostředcích svěřeno zastupitelstvu.</a:t>
            </a:r>
          </a:p>
          <a:p>
            <a:pPr marL="361950" indent="-3619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b="1" dirty="0">
                <a:cs typeface="Arial" panose="020B0604020202020204" pitchFamily="34" charset="0"/>
              </a:rPr>
              <a:t>Nařízení vlády 98/2015 Sb</a:t>
            </a:r>
            <a:r>
              <a:rPr lang="cs-CZ" altLang="cs-CZ" sz="1300" dirty="0">
                <a:cs typeface="Arial" panose="020B0604020202020204" pitchFamily="34" charset="0"/>
              </a:rPr>
              <a:t>., o provedení § 101a zákona o sociálních službách – neuznatelné náklady, termín pro podání žádosti kraje, náležitosti průběžného a konečného čerpání dotace.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b="1" dirty="0">
                <a:cs typeface="Arial" panose="020B0604020202020204" pitchFamily="34" charset="0"/>
              </a:rPr>
              <a:t>Zákon č. 250/2000 Sb., o rozpočtových pravidlech územních rozpočtů </a:t>
            </a:r>
            <a:r>
              <a:rPr lang="cs-CZ" altLang="cs-CZ" sz="1300" dirty="0">
                <a:cs typeface="Arial" panose="020B0604020202020204" pitchFamily="34" charset="0"/>
              </a:rPr>
              <a:t>– forma poskytování prostředků z rozpočtů krajů </a:t>
            </a:r>
            <a:r>
              <a:rPr lang="cs-CZ" altLang="cs-CZ" sz="1300" i="1" dirty="0">
                <a:cs typeface="Arial" panose="020B0604020202020204" pitchFamily="34" charset="0"/>
              </a:rPr>
              <a:t>(dotace / příspěvek na provoz)</a:t>
            </a:r>
            <a:r>
              <a:rPr lang="cs-CZ" altLang="cs-CZ" sz="1300" dirty="0">
                <a:cs typeface="Arial" panose="020B0604020202020204" pitchFamily="34" charset="0"/>
              </a:rPr>
              <a:t>.</a:t>
            </a:r>
            <a:endParaRPr lang="cs-CZ" altLang="cs-CZ" sz="1300" i="1" dirty="0">
              <a:cs typeface="Arial" panose="020B0604020202020204" pitchFamily="34" charset="0"/>
            </a:endParaRP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b="1" dirty="0">
                <a:cs typeface="Arial" panose="020B0604020202020204" pitchFamily="34" charset="0"/>
              </a:rPr>
              <a:t>Metodika MPSV pro poskytování dotací ze SR krajům a hlavnímu městu Praze </a:t>
            </a:r>
            <a:r>
              <a:rPr lang="cs-CZ" altLang="cs-CZ" sz="1300" dirty="0">
                <a:cs typeface="Arial" panose="020B0604020202020204" pitchFamily="34" charset="0"/>
              </a:rPr>
              <a:t>v oblasti podpory poskytování sociálních služeb pro daný rok.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altLang="cs-CZ" sz="1300" b="1" dirty="0">
                <a:cs typeface="Arial" panose="020B0604020202020204" pitchFamily="34" charset="0"/>
              </a:rPr>
              <a:t>Podmínky pro stanovení vyrovnávací platby a finanční podpory sociálních služeb ve Zlínském kraji </a:t>
            </a:r>
            <a:r>
              <a:rPr lang="cs-CZ" altLang="cs-CZ" sz="1300" dirty="0">
                <a:cs typeface="Arial" panose="020B0604020202020204" pitchFamily="34" charset="0"/>
              </a:rPr>
              <a:t>pro daný rok, schválené Zastupitelstvem ZK.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</a:pPr>
            <a:r>
              <a:rPr lang="cs-CZ" sz="1300" b="1" dirty="0"/>
              <a:t>Programy</a:t>
            </a:r>
            <a:r>
              <a:rPr lang="cs-CZ" sz="1300" dirty="0"/>
              <a:t> pro poskytování finanční podpory z rozpočtu Zlínského kraje pro daný rok  schválené Radou ZK.</a:t>
            </a:r>
            <a:endParaRPr lang="cs-CZ" altLang="cs-CZ" sz="13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226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332656"/>
            <a:ext cx="3672407" cy="720080"/>
          </a:xfrm>
        </p:spPr>
        <p:txBody>
          <a:bodyPr/>
          <a:lstStyle/>
          <a:p>
            <a:pPr algn="ctr"/>
            <a:r>
              <a:rPr lang="cs-CZ" sz="2000" dirty="0"/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256584"/>
          </a:xfrm>
        </p:spPr>
        <p:txBody>
          <a:bodyPr/>
          <a:lstStyle/>
          <a:p>
            <a:endParaRPr lang="cs-CZ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dirty="0"/>
              <a:t>Dotační řízení na úrovni ZK je ve formě </a:t>
            </a:r>
            <a:r>
              <a:rPr lang="cs-CZ" b="1" dirty="0"/>
              <a:t>vyrovnávací platby </a:t>
            </a:r>
            <a:r>
              <a:rPr lang="cs-CZ" dirty="0"/>
              <a:t>za závazek veřejné služby udělené určitým podnikům pověřeným poskytováním služeb obecného hospodářského zájmu.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r>
              <a:rPr lang="cs-CZ" dirty="0">
                <a:cs typeface="Arial" panose="020B0604020202020204" pitchFamily="34" charset="0"/>
              </a:rPr>
              <a:t>Zjednodušeně řečeno vyrovnávací platba, přestavuje </a:t>
            </a:r>
            <a:r>
              <a:rPr lang="cs-CZ" b="1" dirty="0">
                <a:cs typeface="Arial" panose="020B0604020202020204" pitchFamily="34" charset="0"/>
              </a:rPr>
              <a:t>„vyrovnání“ </a:t>
            </a:r>
            <a:r>
              <a:rPr lang="cs-CZ" dirty="0">
                <a:cs typeface="Arial" panose="020B0604020202020204" pitchFamily="34" charset="0"/>
              </a:rPr>
              <a:t>toho, co poskytovateli SSL chybí, aby byl schopen SSL zajistit, tj. pokrytí čistých nákladů vynaložených při plnění závazků veřejné služby.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q"/>
              <a:defRPr/>
            </a:pPr>
            <a:r>
              <a:rPr lang="cs-CZ" dirty="0">
                <a:cs typeface="Arial" panose="020B0604020202020204" pitchFamily="34" charset="0"/>
              </a:rPr>
              <a:t>Role kraje:</a:t>
            </a:r>
          </a:p>
          <a:p>
            <a:pPr marL="64770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u="sng" dirty="0">
                <a:cs typeface="Arial" panose="020B0604020202020204" pitchFamily="34" charset="0"/>
              </a:rPr>
              <a:t>Odpovědnost za zajištění dostupnosti SSL na svém území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odpovědnost za zajištění dostupnosti SSL na území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plánování (SPRSS)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vytváření  sítí (krajské sítě)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odpovědnost za režim veřejné podpory v rámci sítí</a:t>
            </a:r>
          </a:p>
          <a:p>
            <a:pPr marL="630237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cs-CZ" dirty="0">
              <a:cs typeface="Arial" panose="020B0604020202020204" pitchFamily="34" charset="0"/>
            </a:endParaRPr>
          </a:p>
          <a:p>
            <a:pPr marL="64770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r>
              <a:rPr lang="cs-CZ" u="sng" dirty="0">
                <a:cs typeface="Arial" panose="020B0604020202020204" pitchFamily="34" charset="0"/>
              </a:rPr>
              <a:t>Poskytovatel finančních podpor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státní rozpočet (§ 101 a zákon o SSL, Evropské strukturální a investiční fondy)</a:t>
            </a:r>
          </a:p>
          <a:p>
            <a:pPr marL="647700" indent="-174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Arial" panose="020B0604020202020204" pitchFamily="34" charset="0"/>
              </a:rPr>
              <a:t>územní rozpočet</a:t>
            </a:r>
          </a:p>
          <a:p>
            <a:pPr marL="64770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  <a:defRPr/>
            </a:pPr>
            <a:endParaRPr lang="cs-CZ" sz="1350" dirty="0"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endParaRPr lang="cs-CZ" sz="1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60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332656"/>
            <a:ext cx="3672407" cy="720080"/>
          </a:xfrm>
        </p:spPr>
        <p:txBody>
          <a:bodyPr/>
          <a:lstStyle/>
          <a:p>
            <a:pPr algn="ctr"/>
            <a:r>
              <a:rPr lang="cs-CZ" sz="2000" dirty="0"/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256584"/>
          </a:xfrm>
        </p:spPr>
        <p:txBody>
          <a:bodyPr/>
          <a:lstStyle/>
          <a:p>
            <a:endParaRPr lang="cs-CZ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dirty="0"/>
              <a:t>Ke stanovení maximálních částek vyrovnávací platby  dochází na základě analýz nákladů na poskytování SSL z dat poskytovatelů SSL, která jsou vykazována ve webové aplikaci ZK – Krajský informační systém SSL (</a:t>
            </a:r>
            <a:r>
              <a:rPr lang="cs-CZ" dirty="0" err="1"/>
              <a:t>KISSoS</a:t>
            </a:r>
            <a:r>
              <a:rPr lang="cs-CZ" dirty="0"/>
              <a:t>). Vzhledem k tomu, že financování je SSL vícezdrojové je nezbytnou součástí i provedení analýz výnosů, které se na krytí nákladů podílejí.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dirty="0"/>
              <a:t>Poskytovatelé SSL vykazují data pravidelně, a to prostřednictvím aplikace </a:t>
            </a:r>
            <a:r>
              <a:rPr lang="cs-CZ" dirty="0" err="1"/>
              <a:t>KISSoS</a:t>
            </a:r>
            <a:r>
              <a:rPr lang="cs-CZ" dirty="0"/>
              <a:t>, struktura dat je dána Metodikou pro sběr dat.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dirty="0"/>
              <a:t>Pro každý druh SSL je za účelem stanovení vyrovnávací platby zvolena výchozí jednotka SSL (lůžko, průměrný přepočtený úvazek pracovníka v přímé péči).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dirty="0"/>
              <a:t>Vyrovnávací platba se poskytuje na celkový počet jednotek SSL, který nemůže být vyšší než je kapacita konkrétní SSL pro daný rok uvedená v Základní nebo Dočasné Akčního plánu pro daný rok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kern="1200" dirty="0">
                <a:solidFill>
                  <a:prstClr val="black"/>
                </a:solidFill>
                <a:cs typeface="Arial" panose="020B0604020202020204" pitchFamily="34" charset="0"/>
              </a:rPr>
              <a:t>Vyrovnávací platba se stanovuje pro každý druh SSL individuálně. </a:t>
            </a:r>
            <a:endParaRPr lang="cs-CZ" dirty="0"/>
          </a:p>
          <a:p>
            <a:pPr marL="0" indent="0" algn="just">
              <a:lnSpc>
                <a:spcPct val="150000"/>
              </a:lnSpc>
            </a:pPr>
            <a:endParaRPr lang="cs-CZ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</a:pPr>
            <a:endParaRPr lang="cs-CZ" dirty="0"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35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35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cs-CZ" sz="135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endParaRPr lang="cs-CZ" sz="1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253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1192" y="188640"/>
            <a:ext cx="4104456" cy="864096"/>
          </a:xfrm>
        </p:spPr>
        <p:txBody>
          <a:bodyPr/>
          <a:lstStyle/>
          <a:p>
            <a:pPr algn="ctr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720" y="1412776"/>
            <a:ext cx="8352928" cy="5184576"/>
          </a:xfrm>
        </p:spPr>
        <p:txBody>
          <a:bodyPr/>
          <a:lstStyle/>
          <a:p>
            <a:pPr marL="285750" lvl="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r>
              <a:rPr lang="cs-CZ" b="1" u="sng" dirty="0"/>
              <a:t>Příklad výpočtu vyrovnávací platby</a:t>
            </a:r>
          </a:p>
          <a:p>
            <a:r>
              <a:rPr lang="cs-CZ" dirty="0"/>
              <a:t>Druh sociální služby: </a:t>
            </a:r>
            <a:r>
              <a:rPr lang="cs-CZ" b="1" dirty="0"/>
              <a:t>domovy pro seniory (1 – 40 lůžek)</a:t>
            </a:r>
            <a:endParaRPr lang="cs-CZ" dirty="0"/>
          </a:p>
          <a:p>
            <a:r>
              <a:rPr lang="cs-CZ" dirty="0"/>
              <a:t>Kapacita: </a:t>
            </a:r>
            <a:r>
              <a:rPr lang="cs-CZ" b="1" dirty="0"/>
              <a:t>26 lůžek </a:t>
            </a:r>
            <a:r>
              <a:rPr lang="cs-CZ" dirty="0"/>
              <a:t>(uvedená v Akčním plánu pro daný rok)</a:t>
            </a:r>
          </a:p>
          <a:p>
            <a:pPr lvl="0"/>
            <a:endParaRPr lang="cs-CZ" b="1" dirty="0"/>
          </a:p>
          <a:p>
            <a:r>
              <a:rPr lang="cs-CZ" u="sng" dirty="0"/>
              <a:t>Celkové obvyklé náklady </a:t>
            </a:r>
            <a:r>
              <a:rPr lang="cs-CZ" dirty="0"/>
              <a:t>= obvyklé náklady na jednotku </a:t>
            </a:r>
            <a:r>
              <a:rPr lang="cs-CZ" i="1" dirty="0"/>
              <a:t>krát</a:t>
            </a:r>
            <a:r>
              <a:rPr lang="cs-CZ" dirty="0"/>
              <a:t> počet jednotek </a:t>
            </a:r>
          </a:p>
          <a:p>
            <a:r>
              <a:rPr lang="cs-CZ" dirty="0"/>
              <a:t>(kapacita, kterou poskytovatel uvádí do žádosti, max. ve výši uvedené v Akčním plánu pro daný rok)</a:t>
            </a:r>
          </a:p>
          <a:p>
            <a:r>
              <a:rPr lang="cs-CZ" dirty="0"/>
              <a:t>465.000 Kč x 26 lůžek = </a:t>
            </a:r>
            <a:r>
              <a:rPr lang="cs-CZ" b="1" dirty="0"/>
              <a:t>12.090.000 Kč</a:t>
            </a:r>
            <a:endParaRPr lang="cs-CZ" dirty="0"/>
          </a:p>
          <a:p>
            <a:pPr lvl="0"/>
            <a:endParaRPr lang="cs-CZ" b="1" dirty="0"/>
          </a:p>
          <a:p>
            <a:pPr lvl="0"/>
            <a:r>
              <a:rPr lang="cs-CZ" u="sng" dirty="0"/>
              <a:t>Výpočet celkových obvyklých výnosů:</a:t>
            </a:r>
          </a:p>
          <a:p>
            <a:r>
              <a:rPr lang="cs-CZ" dirty="0"/>
              <a:t>Celkové obvyklé výnosy = obvyklé výnosy na jednotku </a:t>
            </a:r>
            <a:r>
              <a:rPr lang="cs-CZ" i="1" dirty="0"/>
              <a:t>krát</a:t>
            </a:r>
            <a:r>
              <a:rPr lang="cs-CZ" dirty="0"/>
              <a:t> počet jednotek </a:t>
            </a:r>
          </a:p>
          <a:p>
            <a:r>
              <a:rPr lang="cs-CZ" dirty="0"/>
              <a:t>(kapacita, kterou poskytovatel uvádí do žádosti, max. ve výši uvedené v Akčním plánu pro daný rok)</a:t>
            </a:r>
          </a:p>
          <a:p>
            <a:pPr lvl="0"/>
            <a:endParaRPr lang="cs-CZ" b="1" dirty="0"/>
          </a:p>
          <a:p>
            <a:pPr lvl="0"/>
            <a:r>
              <a:rPr lang="cs-CZ" u="sng" dirty="0"/>
              <a:t>Uživatelé</a:t>
            </a:r>
            <a:r>
              <a:rPr lang="cs-CZ" dirty="0"/>
              <a:t>:</a:t>
            </a:r>
          </a:p>
          <a:p>
            <a:r>
              <a:rPr lang="cs-CZ" dirty="0"/>
              <a:t>204.687 Kč x 26 lůžek = </a:t>
            </a:r>
            <a:r>
              <a:rPr lang="cs-CZ" b="1" dirty="0"/>
              <a:t>5.321.862 Kč</a:t>
            </a:r>
            <a:endParaRPr lang="cs-CZ" dirty="0"/>
          </a:p>
          <a:p>
            <a:pPr lvl="0"/>
            <a:endParaRPr lang="cs-CZ" b="1" dirty="0"/>
          </a:p>
          <a:p>
            <a:pPr lvl="0"/>
            <a:r>
              <a:rPr lang="cs-CZ" u="sng" dirty="0"/>
              <a:t>Fondy zdravotních pojišťoven</a:t>
            </a:r>
            <a:r>
              <a:rPr lang="cs-CZ" dirty="0"/>
              <a:t>:</a:t>
            </a:r>
          </a:p>
          <a:p>
            <a:r>
              <a:rPr lang="cs-CZ" dirty="0"/>
              <a:t>19.240 Kč x 26 lůžek = </a:t>
            </a:r>
            <a:r>
              <a:rPr lang="cs-CZ" b="1" dirty="0"/>
              <a:t>500.240 Kč</a:t>
            </a:r>
            <a:endParaRPr lang="cs-CZ" dirty="0"/>
          </a:p>
          <a:p>
            <a:pPr marL="285750" lvl="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33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1192" y="188640"/>
            <a:ext cx="4104456" cy="864096"/>
          </a:xfrm>
        </p:spPr>
        <p:txBody>
          <a:bodyPr/>
          <a:lstStyle/>
          <a:p>
            <a:pPr algn="ctr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Vyrovnávací platba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720" y="1412776"/>
            <a:ext cx="8352928" cy="5184576"/>
          </a:xfrm>
        </p:spPr>
        <p:txBody>
          <a:bodyPr/>
          <a:lstStyle/>
          <a:p>
            <a:pPr lvl="0"/>
            <a:r>
              <a:rPr lang="cs-CZ" u="sng" dirty="0"/>
              <a:t>Ostatní</a:t>
            </a:r>
            <a:r>
              <a:rPr lang="cs-CZ" dirty="0"/>
              <a:t>: </a:t>
            </a:r>
          </a:p>
          <a:p>
            <a:r>
              <a:rPr lang="cs-CZ" dirty="0"/>
              <a:t>14.430 Kč x 26 lůžek = 375.180 Kč</a:t>
            </a:r>
          </a:p>
          <a:p>
            <a:pPr lvl="0"/>
            <a:endParaRPr lang="cs-CZ" dirty="0"/>
          </a:p>
          <a:p>
            <a:pPr lvl="0"/>
            <a:r>
              <a:rPr lang="cs-CZ" u="sng" dirty="0"/>
              <a:t>Územní samosprávné celky</a:t>
            </a:r>
            <a:r>
              <a:rPr lang="cs-CZ" dirty="0"/>
              <a:t>:</a:t>
            </a:r>
          </a:p>
          <a:p>
            <a:r>
              <a:rPr lang="cs-CZ" dirty="0"/>
              <a:t>23.250 Kč x 26 lůžek = 604.500 Kč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Výpočet maximální výše finanční podpory ze státního rozpočtu (tj. optimální návrh finanční podpory):</a:t>
            </a:r>
          </a:p>
          <a:p>
            <a:r>
              <a:rPr lang="cs-CZ" dirty="0"/>
              <a:t>Optimální návrh finanční podpory = celkové obvyklé náklady </a:t>
            </a:r>
            <a:r>
              <a:rPr lang="cs-CZ" i="1" dirty="0"/>
              <a:t>mínus</a:t>
            </a:r>
            <a:r>
              <a:rPr lang="cs-CZ" dirty="0"/>
              <a:t> celkové obvyklé výnosy</a:t>
            </a:r>
          </a:p>
          <a:p>
            <a:r>
              <a:rPr lang="cs-CZ" dirty="0"/>
              <a:t>12.090.000 Kč – (5.321.862 Kč + 500.240 Kč + 375.180 Kč + 604.500 Kč) = </a:t>
            </a:r>
            <a:r>
              <a:rPr lang="cs-CZ" b="1" u="sng" dirty="0"/>
              <a:t>5.288.218 Kč</a:t>
            </a:r>
          </a:p>
          <a:p>
            <a:r>
              <a:rPr lang="cs-CZ" dirty="0"/>
              <a:t> </a:t>
            </a:r>
          </a:p>
          <a:p>
            <a:pPr marL="285750" lvl="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39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7855779" cy="494116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  <a:buFontTx/>
              <a:buChar char="•"/>
            </a:pPr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3995936" y="332656"/>
            <a:ext cx="4752529" cy="74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uLnTx/>
                <a:uFillTx/>
                <a:latin typeface="Teuton Normal CE" panose="02000506080000020004" pitchFamily="2" charset="0"/>
                <a:ea typeface="+mj-ea"/>
                <a:cs typeface="+mj-cs"/>
              </a:rPr>
              <a:t>Financování SSL ve ZK dle zdrojů </a:t>
            </a:r>
            <a:endParaRPr kumimoji="0" lang="cs-CZ" altLang="cs-CZ" sz="2000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uLnTx/>
              <a:uFillTx/>
              <a:latin typeface="Teuton Normal CE" panose="02000506080000020004" pitchFamily="2" charset="0"/>
              <a:ea typeface="+mj-ea"/>
              <a:cs typeface="+mj-cs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110956" y="1340768"/>
          <a:ext cx="878152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0988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1192" y="188640"/>
            <a:ext cx="4104456" cy="864096"/>
          </a:xfrm>
        </p:spPr>
        <p:txBody>
          <a:bodyPr/>
          <a:lstStyle/>
          <a:p>
            <a:pPr algn="ctr"/>
            <a:r>
              <a:rPr lang="cs-CZ" sz="2000" dirty="0"/>
              <a:t>Výhled financování Základní sítě SSL ve ZK pro období 2014 – 2025 (v tis. Kč)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179512" y="1556796"/>
          <a:ext cx="8712969" cy="5040555"/>
        </p:xfrm>
        <a:graphic>
          <a:graphicData uri="http://schemas.openxmlformats.org/drawingml/2006/table">
            <a:tbl>
              <a:tblPr firstRow="1" firstCol="1" bandRow="1"/>
              <a:tblGrid>
                <a:gridCol w="1703955">
                  <a:extLst>
                    <a:ext uri="{9D8B030D-6E8A-4147-A177-3AD203B41FA5}">
                      <a16:colId xmlns:a16="http://schemas.microsoft.com/office/drawing/2014/main" val="1408277161"/>
                    </a:ext>
                  </a:extLst>
                </a:gridCol>
                <a:gridCol w="694422">
                  <a:extLst>
                    <a:ext uri="{9D8B030D-6E8A-4147-A177-3AD203B41FA5}">
                      <a16:colId xmlns:a16="http://schemas.microsoft.com/office/drawing/2014/main" val="3805298526"/>
                    </a:ext>
                  </a:extLst>
                </a:gridCol>
                <a:gridCol w="576624">
                  <a:extLst>
                    <a:ext uri="{9D8B030D-6E8A-4147-A177-3AD203B41FA5}">
                      <a16:colId xmlns:a16="http://schemas.microsoft.com/office/drawing/2014/main" val="3142933456"/>
                    </a:ext>
                  </a:extLst>
                </a:gridCol>
                <a:gridCol w="576624">
                  <a:extLst>
                    <a:ext uri="{9D8B030D-6E8A-4147-A177-3AD203B41FA5}">
                      <a16:colId xmlns:a16="http://schemas.microsoft.com/office/drawing/2014/main" val="419932750"/>
                    </a:ext>
                  </a:extLst>
                </a:gridCol>
                <a:gridCol w="576624">
                  <a:extLst>
                    <a:ext uri="{9D8B030D-6E8A-4147-A177-3AD203B41FA5}">
                      <a16:colId xmlns:a16="http://schemas.microsoft.com/office/drawing/2014/main" val="861527980"/>
                    </a:ext>
                  </a:extLst>
                </a:gridCol>
                <a:gridCol w="576624">
                  <a:extLst>
                    <a:ext uri="{9D8B030D-6E8A-4147-A177-3AD203B41FA5}">
                      <a16:colId xmlns:a16="http://schemas.microsoft.com/office/drawing/2014/main" val="1544850913"/>
                    </a:ext>
                  </a:extLst>
                </a:gridCol>
                <a:gridCol w="585459">
                  <a:extLst>
                    <a:ext uri="{9D8B030D-6E8A-4147-A177-3AD203B41FA5}">
                      <a16:colId xmlns:a16="http://schemas.microsoft.com/office/drawing/2014/main" val="4244343347"/>
                    </a:ext>
                  </a:extLst>
                </a:gridCol>
                <a:gridCol w="585459">
                  <a:extLst>
                    <a:ext uri="{9D8B030D-6E8A-4147-A177-3AD203B41FA5}">
                      <a16:colId xmlns:a16="http://schemas.microsoft.com/office/drawing/2014/main" val="1186521275"/>
                    </a:ext>
                  </a:extLst>
                </a:gridCol>
                <a:gridCol w="557776">
                  <a:extLst>
                    <a:ext uri="{9D8B030D-6E8A-4147-A177-3AD203B41FA5}">
                      <a16:colId xmlns:a16="http://schemas.microsoft.com/office/drawing/2014/main" val="3471460020"/>
                    </a:ext>
                  </a:extLst>
                </a:gridCol>
                <a:gridCol w="557776">
                  <a:extLst>
                    <a:ext uri="{9D8B030D-6E8A-4147-A177-3AD203B41FA5}">
                      <a16:colId xmlns:a16="http://schemas.microsoft.com/office/drawing/2014/main" val="926188258"/>
                    </a:ext>
                  </a:extLst>
                </a:gridCol>
                <a:gridCol w="557776">
                  <a:extLst>
                    <a:ext uri="{9D8B030D-6E8A-4147-A177-3AD203B41FA5}">
                      <a16:colId xmlns:a16="http://schemas.microsoft.com/office/drawing/2014/main" val="1289731756"/>
                    </a:ext>
                  </a:extLst>
                </a:gridCol>
                <a:gridCol w="581925">
                  <a:extLst>
                    <a:ext uri="{9D8B030D-6E8A-4147-A177-3AD203B41FA5}">
                      <a16:colId xmlns:a16="http://schemas.microsoft.com/office/drawing/2014/main" val="3542555151"/>
                    </a:ext>
                  </a:extLst>
                </a:gridCol>
                <a:gridCol w="581925">
                  <a:extLst>
                    <a:ext uri="{9D8B030D-6E8A-4147-A177-3AD203B41FA5}">
                      <a16:colId xmlns:a16="http://schemas.microsoft.com/office/drawing/2014/main" val="2877288208"/>
                    </a:ext>
                  </a:extLst>
                </a:gridCol>
              </a:tblGrid>
              <a:tr h="2660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ZDROJ FINANCOVÁNÍ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SKUTEČNOST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PŘEDPOKLAD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869853"/>
                  </a:ext>
                </a:extLst>
              </a:tr>
              <a:tr h="1887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152783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Státní rozpočet (kapitola MPSV)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509 674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589 807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627 512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766 913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1 010 255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1 140 010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1 244 137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1 424 705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1 818 869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1 920 216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2 023 290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2 130 276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283470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Zlínský kraj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14 986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20 484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27 610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30 294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32 179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48 072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82 400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107 279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70 353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75 303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75 303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75 303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419981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 toho: kofinancování IP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2 146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6 313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8 142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8 372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3 031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3 275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117895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Individuální projekty ZK (IP)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47 617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40 776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119 948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154 694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167 444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60 622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65 510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7 000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559079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Obec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72 031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76 224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74 519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70 382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82 430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89 346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106 998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109 138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111 321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115 774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120 404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125 221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932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Uživatelé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900 606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901 588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938 208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968 910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1 000 414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1 052 085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1 070 215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1 080 917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1 091 726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1 102 644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1 113 670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1 124 807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343851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Fondy zdravotních pojišťoven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82 895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82 729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98 015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116 069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129 264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150 393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182 699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183 612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184 531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185 453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186 380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187 312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056676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Ostatní zdroje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85 984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82 907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70 991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73 899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79 910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108 654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436 041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72 815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70 439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72 918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75 485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78 142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354874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Chybějící zdroje / ztráta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-10 103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-3 693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-5 823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-1 617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-1 492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3 758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-693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-149 710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14756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Nepokrytý Státní rozpočet (kapitola MPSV)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-159 172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739952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Zdroje bez SR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1 478 891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1 615 993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1 938 975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1 619 272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1 535 370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1 552 092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1 571 243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1 590 785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294937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Zdroje celkem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1 713 793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1 753 739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1 877 631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2 146 415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2 489 146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2 756 003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3 183 112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3 043 977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3 354 239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3 472 308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3 594 533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3 721 061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86092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Náklady celkem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1 723 896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1 757 432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1 883 454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2 148 032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2 490 638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2 752 245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3 180 282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3 193 687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3 354 239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3 472 308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3 594 533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3 721 061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29565"/>
                  </a:ext>
                </a:extLst>
              </a:tr>
              <a:tr h="3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Náklady bez rozvoje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2 462 664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2 740 574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3 175 393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3 123 397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3 281 255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3 455 537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3 577 172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3 703 088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555221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Limit na rozvojové aktivity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27 973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11 671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3 707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15 829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24 850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16 771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17 362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17 973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96615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Limit na realizaci opatření 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1 182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54 460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48 134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73352"/>
                  </a:ext>
                </a:extLst>
              </a:tr>
              <a:tr h="194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Meziroční změna nákladů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1,95%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7,17%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14,05%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15,95%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10,50%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15,55%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0,42%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5,03%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3,52%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3,52%</a:t>
                      </a:r>
                      <a:endParaRPr lang="cs-CZ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3,52%</a:t>
                      </a:r>
                      <a:endParaRPr lang="cs-CZ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52" marR="362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51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722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7855779" cy="4941168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algn="just">
              <a:spcBef>
                <a:spcPts val="1000"/>
              </a:spcBef>
              <a:spcAft>
                <a:spcPts val="1000"/>
              </a:spcAft>
              <a:buFontTx/>
              <a:buChar char="•"/>
            </a:pPr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0" y="116633"/>
            <a:ext cx="432048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uLnTx/>
                <a:uFillTx/>
                <a:latin typeface="Teuton Normal CE" panose="02000506080000020004" pitchFamily="2" charset="0"/>
                <a:ea typeface="+mj-ea"/>
                <a:cs typeface="+mj-cs"/>
              </a:rPr>
              <a:t>Zdroj MPSV - vývoj financování SSL 2016 - 2021</a:t>
            </a:r>
            <a:endParaRPr kumimoji="0" lang="cs-CZ" altLang="cs-CZ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uLnTx/>
              <a:uFillTx/>
              <a:latin typeface="Teuton Normal CE" panose="02000506080000020004" pitchFamily="2" charset="0"/>
              <a:ea typeface="+mj-ea"/>
              <a:cs typeface="+mj-cs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591725" y="1916832"/>
          <a:ext cx="73218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7889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1192" y="188640"/>
            <a:ext cx="4104456" cy="864096"/>
          </a:xfrm>
        </p:spPr>
        <p:txBody>
          <a:bodyPr/>
          <a:lstStyle/>
          <a:p>
            <a:pPr algn="ctr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Programy ZK 2021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720" y="1412776"/>
            <a:ext cx="8352928" cy="5184576"/>
          </a:xfrm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ZK financuje poskytovatele SSL z rozpočtu ZK, a to nejen ze přerozdělením dotace ze státního rozpočtu (MPSV), ale i z vlastních zdrojů ZK.</a:t>
            </a: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q"/>
              <a:defRPr/>
            </a:pPr>
            <a:r>
              <a:rPr lang="cs-CZ" u="sng" kern="1200" dirty="0">
                <a:latin typeface="Arial" panose="020B0604020202020204" pitchFamily="34" charset="0"/>
                <a:cs typeface="Arial" panose="020B0604020202020204" pitchFamily="34" charset="0"/>
              </a:rPr>
              <a:t>ZK byly v roce 2021 vyhlášeny následující programy</a:t>
            </a: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34988" indent="-268288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Program pro poskytování finanční podpory z rozpočtu Zlínského kraje k zajištění dostupnosti sociálních služeb na území Zlínského kraje pro rok 2021.</a:t>
            </a:r>
          </a:p>
          <a:p>
            <a:pPr marL="534988" indent="-268288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Program pro poskytování finanční podpory z rozpočtu Zlínského kraje k zajištění priorit sociálních služeb na území Zlínského kraje pro období 2020 – 2022.</a:t>
            </a:r>
          </a:p>
          <a:p>
            <a:pPr marL="534988" indent="-268288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Program pro poskytování finanční podpory z rozpočtu Zlínského kraje pro sociální služby na území Zlínského kraje pro období 2020 – 2022.</a:t>
            </a:r>
          </a:p>
          <a:p>
            <a:pPr marL="534988" indent="-268288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Program pro poskytování finanční podpory z rozpočtu Zlínského kraje k zajištění odlehčovacích služeb na území Zlínského kraje pro rok 2021.</a:t>
            </a:r>
          </a:p>
          <a:p>
            <a:pPr marL="534988" indent="-354013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v"/>
              <a:defRPr/>
            </a:pPr>
            <a:r>
              <a:rPr lang="cs-CZ" kern="1200" dirty="0">
                <a:latin typeface="Arial" panose="020B0604020202020204" pitchFamily="34" charset="0"/>
                <a:cs typeface="Arial" panose="020B0604020202020204" pitchFamily="34" charset="0"/>
              </a:rPr>
              <a:t>Program pro poskytování finanční podpory z rozpočtu Zlínského kraje k dofinancování sociálních služeb na území Zlínského kraje pro rok 2021.</a:t>
            </a: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kern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2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endParaRPr lang="cs-CZ" sz="13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27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>
          <a:xfrm>
            <a:off x="4283968" y="27432"/>
            <a:ext cx="4572000" cy="1196752"/>
          </a:xfrm>
        </p:spPr>
        <p:txBody>
          <a:bodyPr/>
          <a:lstStyle/>
          <a:p>
            <a:pPr algn="ctr" eaLnBrk="1" hangingPunct="1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Finanční podpora SSL ve ZK 2021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40203" y="1340767"/>
          <a:ext cx="8532949" cy="5194563"/>
        </p:xfrm>
        <a:graphic>
          <a:graphicData uri="http://schemas.openxmlformats.org/drawingml/2006/table">
            <a:tbl>
              <a:tblPr/>
              <a:tblGrid>
                <a:gridCol w="205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45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cap="all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Finanční podpora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cap="all" dirty="0">
                        <a:solidFill>
                          <a:srgbClr val="002060"/>
                        </a:solidFill>
                        <a:effectLst/>
                        <a:latin typeface="Teuton Normal CE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cap="all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Výše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cap="all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finanční podpory (Kč)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58">
                <a:tc rowSpan="2"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FINANČNÍ PODPORA ZE STATNÍHO ROZPOČTU</a:t>
                      </a:r>
                      <a:r>
                        <a:rPr lang="cs-CZ" sz="1050" b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(MPSV) 2021</a:t>
                      </a:r>
                      <a:endParaRPr lang="cs-CZ" sz="1050" b="1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Požadavek</a:t>
                      </a:r>
                      <a:r>
                        <a:rPr lang="cs-CZ" sz="105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Zlínského kraje o dotaci ze státního rozpočtu (MPSV)</a:t>
                      </a:r>
                      <a:endParaRPr lang="cs-CZ" sz="105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1.583.877.000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8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Dotace ze státního rozpočtu Zlínskému kraji</a:t>
                      </a:r>
                      <a:r>
                        <a:rPr lang="cs-CZ" sz="105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 základě Rozhodnutí MPSV, Dodatku č.1 k Rozhodnutí</a:t>
                      </a:r>
                      <a:endParaRPr lang="cs-CZ" sz="105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r" font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1.477.035.940 </a:t>
                      </a:r>
                      <a:r>
                        <a:rPr lang="cs-CZ" sz="1050" b="0" i="1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(tj. 93,25% z požadavku)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971">
                <a:tc rowSpan="4"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FINANČNÍ PODPORA Z ROZPOČTU ZLÍNSKÉHO</a:t>
                      </a:r>
                      <a:r>
                        <a:rPr lang="cs-CZ" sz="1050" b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KRAJE 2021</a:t>
                      </a:r>
                      <a:endParaRPr lang="cs-CZ" sz="1050" b="1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1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Finanční</a:t>
                      </a:r>
                      <a:r>
                        <a:rPr lang="cs-CZ" sz="105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podpora z rozpočtu Zlínského kraje (Program k zajištění priorit)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18.871.600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9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Finanční</a:t>
                      </a:r>
                      <a:r>
                        <a:rPr lang="cs-CZ" sz="105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podpora z rozpočtu Zlínského kraje (Program pro sociální služby)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37.898.960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918083"/>
                  </a:ext>
                </a:extLst>
              </a:tr>
              <a:tr h="6859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Finanční</a:t>
                      </a:r>
                      <a:r>
                        <a:rPr lang="cs-CZ" sz="105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podpora z rozpočtu Zlínského kraje (Program k zajištění odlehčovacích služeb)</a:t>
                      </a:r>
                      <a:endParaRPr lang="cs-CZ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12.944.457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743382"/>
                  </a:ext>
                </a:extLst>
              </a:tr>
              <a:tr h="685971">
                <a:tc vMerge="1"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cs-CZ" sz="1050" b="1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1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Finanční</a:t>
                      </a:r>
                      <a:r>
                        <a:rPr lang="cs-CZ" sz="105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podpora z rozpočtu Zlínského kraje (Program k </a:t>
                      </a:r>
                      <a:r>
                        <a:rPr lang="cs-CZ" sz="1050" b="0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k</a:t>
                      </a:r>
                      <a:r>
                        <a:rPr lang="cs-CZ" sz="105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dofinancování sociálních služeb</a:t>
                      </a:r>
                      <a:endParaRPr lang="cs-CZ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i="0" u="none" strike="noStrike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52.350.900</a:t>
                      </a: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315719"/>
                  </a:ext>
                </a:extLst>
              </a:tr>
              <a:tr h="580868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i="0" u="none" strike="noStrike" cap="all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Finanční podpora</a:t>
                      </a:r>
                      <a:r>
                        <a:rPr lang="cs-CZ" sz="1050" b="1" i="0" u="none" strike="noStrike" cap="all" baseline="0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2021 CELKEM</a:t>
                      </a:r>
                      <a:endParaRPr lang="cs-CZ" sz="1050" b="1" i="0" u="none" strike="noStrike" cap="all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100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i="0" u="none" strike="noStrike" dirty="0">
                        <a:solidFill>
                          <a:srgbClr val="002060"/>
                        </a:solidFill>
                        <a:latin typeface="Teuton Normal CE" pitchFamily="2" charset="0"/>
                        <a:cs typeface="Arial" pitchFamily="34" charset="0"/>
                      </a:endParaRP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cs-CZ" sz="1050" b="1" i="0" u="none" strike="noStrike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1.599.101.857</a:t>
                      </a:r>
                      <a:endParaRPr lang="cs-CZ" sz="105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81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86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4088" y="332656"/>
            <a:ext cx="3456384" cy="576262"/>
          </a:xfrm>
        </p:spPr>
        <p:txBody>
          <a:bodyPr/>
          <a:lstStyle/>
          <a:p>
            <a:r>
              <a:rPr lang="cs-CZ" sz="1800" dirty="0"/>
              <a:t>Strategický dokument-SPRSS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indent="0" algn="just"/>
            <a:r>
              <a:rPr lang="cs-CZ" sz="2000" b="1" dirty="0">
                <a:solidFill>
                  <a:srgbClr val="FF9900"/>
                </a:solidFill>
              </a:rPr>
              <a:t>Střednědobý plán rozvoje sociálních služeb (dále jen „SPRSS“)</a:t>
            </a:r>
          </a:p>
          <a:p>
            <a:pPr marL="0" indent="0" algn="just"/>
            <a:endParaRPr lang="cs-CZ" sz="16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Strategický dokument – </a:t>
            </a:r>
            <a:r>
              <a:rPr lang="cs-CZ" sz="1800" dirty="0"/>
              <a:t>ukotven</a:t>
            </a:r>
            <a:r>
              <a:rPr lang="cs-CZ" sz="1800" dirty="0">
                <a:solidFill>
                  <a:srgbClr val="002060"/>
                </a:solidFill>
              </a:rPr>
              <a:t> v </a:t>
            </a:r>
            <a:r>
              <a:rPr lang="cs-CZ" sz="1800" b="1" kern="1200" dirty="0"/>
              <a:t>zákoně č. 108/2006 Sb.</a:t>
            </a:r>
            <a:r>
              <a:rPr lang="cs-CZ" sz="1800" kern="1200" dirty="0"/>
              <a:t>, o sociálních službách, ve znění pozdějších předpisů a </a:t>
            </a:r>
            <a:r>
              <a:rPr lang="cs-CZ" sz="1800" b="1" kern="1200" dirty="0"/>
              <a:t>ve vyhlášce č. 505/2006 Sb.</a:t>
            </a:r>
            <a:r>
              <a:rPr lang="cs-CZ" sz="1800" kern="1200" dirty="0"/>
              <a:t>, kterou se provádějí některá ustanovení zákona o sociálních službách, jako povinnost kraji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Strategický dokument – </a:t>
            </a:r>
            <a:r>
              <a:rPr lang="cs-CZ" sz="1800" dirty="0"/>
              <a:t>který je významným podkladem pro tvorbu efektivní a kvalitní sítě služeb v kraji</a:t>
            </a:r>
            <a:endParaRPr lang="cs-CZ" sz="1800" kern="12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/>
              <a:t>schvalován zákonodárnými orgány Zlínského kraje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b="1" dirty="0"/>
              <a:t>součást žádosti o poskytnutí dotace na příslušný rozpočtový rok</a:t>
            </a:r>
            <a:r>
              <a:rPr lang="cs-CZ" sz="1800" dirty="0"/>
              <a:t> na Ministerstvo práce a sociálních věci (dále jen „MPSV“) – dle </a:t>
            </a:r>
            <a:r>
              <a:rPr lang="cs-CZ" sz="1800" dirty="0" err="1"/>
              <a:t>ust</a:t>
            </a:r>
            <a:r>
              <a:rPr lang="cs-CZ" sz="1800" dirty="0"/>
              <a:t>. § 101 odst. 3c) zák.č.108/2006 Sb.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/>
              <a:t>zpracován na tříleté období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/>
              <a:t>skládá se z částí: </a:t>
            </a:r>
            <a:r>
              <a:rPr lang="cs-CZ" sz="1800" b="1" dirty="0"/>
              <a:t>popisné, analytické a strategické</a:t>
            </a:r>
            <a:r>
              <a:rPr lang="cs-CZ" sz="1800" dirty="0"/>
              <a:t>, které zpracovávají pracovníci oddělení plánování a rozvoje sociálních služeb odboru sociálních věcí Krajského úřadu Zlínského kraje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/>
              <a:t>Návrh SPRSS je </a:t>
            </a:r>
            <a:r>
              <a:rPr lang="cs-CZ" sz="1800" b="1" dirty="0"/>
              <a:t>zveřejňován na úřední desce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56178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7920880" cy="4608512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defRPr/>
            </a:pPr>
            <a:endParaRPr lang="cs-CZ" altLang="cs-CZ" sz="20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altLang="cs-CZ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Děkujeme za pozornost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endParaRPr lang="cs-CZ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Mgr. Martina Strýčková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Koordinátor komunitního plánování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32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Ing. Renata Krahulíková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Podpora poskytovatelů sociálních služeb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Oddělení plánování a rozvoje sociálních služeb 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Odbor sociálních věcí</a:t>
            </a:r>
          </a:p>
          <a:p>
            <a:pPr marL="0" indent="0" algn="ctr" eaLnBrk="1" hangingPunct="1">
              <a:spcBef>
                <a:spcPts val="0"/>
              </a:spcBef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Krajského úřadu Zlínského kraje</a:t>
            </a: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1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18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defRPr/>
            </a:pPr>
            <a:endParaRPr lang="cs-CZ" altLang="cs-CZ" sz="1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13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4088" y="332656"/>
            <a:ext cx="3456384" cy="576262"/>
          </a:xfrm>
        </p:spPr>
        <p:txBody>
          <a:bodyPr/>
          <a:lstStyle/>
          <a:p>
            <a:r>
              <a:rPr lang="cs-CZ" sz="1800" dirty="0"/>
              <a:t>Strategický dokument-SPRSS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indent="0" algn="just"/>
            <a:r>
              <a:rPr lang="cs-CZ" sz="2000" b="1" dirty="0">
                <a:solidFill>
                  <a:srgbClr val="FF9900"/>
                </a:solidFill>
              </a:rPr>
              <a:t>Střednědobý plán rozvoje sociálních služeb (dále jen „SPRSS“)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Strategický dokument – </a:t>
            </a:r>
            <a:r>
              <a:rPr lang="cs-CZ" sz="1800" dirty="0"/>
              <a:t>navazujícím dokumentem je Akční plán (dále jen „AP“), který reaguje na východiska v analytické části SPRSS</a:t>
            </a:r>
          </a:p>
          <a:p>
            <a:pPr marL="0" indent="0" algn="just"/>
            <a:endParaRPr lang="cs-CZ" sz="16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397762"/>
            <a:ext cx="6768752" cy="419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9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136" y="332656"/>
            <a:ext cx="2880319" cy="576262"/>
          </a:xfrm>
        </p:spPr>
        <p:txBody>
          <a:bodyPr/>
          <a:lstStyle/>
          <a:p>
            <a:r>
              <a:rPr lang="cs-CZ" sz="2000" dirty="0"/>
              <a:t>SPRSS 2020-2022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indent="0"/>
            <a:r>
              <a:rPr lang="cs-CZ" sz="2400" b="1" dirty="0">
                <a:solidFill>
                  <a:srgbClr val="FF9900"/>
                </a:solidFill>
              </a:rPr>
              <a:t>Sítě sociálních služeb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Síť sociálních služeb (v obci, kraji, v celé republice) je jedním z nástrojů, který pomáhá řešit nepříznivé sociální situace lidí, kteří si nemohou, nebo neumí pomoci sami.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Síť sociálních služeb je nutně limitována množstvím finančních prostředků, které se rozhodnou jednotliví správci sítě na její fungování vynakládat.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Správcem Základní sítě je v tomto případě ZK.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Sociální služby jednoznačně musí fungovat podle základních zásad, které stanovuje § 2 zákona o sociálních službách.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jsou součástí Akčních plánů a tyto jsou nedílnou a prováděcí částí SPRSS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ZK při tvorbě sítí, jejich aktualizací a rozvoji pracuje s modelací ON dle principů vyrovnávací platby a absorpční kapacity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Pro zařazení sociálních služeb je nezbytné zajištění spolufinancování rozvoje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800" dirty="0">
                <a:solidFill>
                  <a:srgbClr val="002060"/>
                </a:solidFill>
              </a:rPr>
              <a:t>Nastavení kontrolního mechanismu</a:t>
            </a:r>
          </a:p>
          <a:p>
            <a:pPr marL="0" indent="0"/>
            <a:endParaRPr lang="cs-CZ" sz="1800" dirty="0">
              <a:solidFill>
                <a:srgbClr val="002060"/>
              </a:solidFill>
            </a:endParaRPr>
          </a:p>
          <a:p>
            <a:pPr marL="0" indent="0"/>
            <a:endParaRPr lang="cs-CZ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0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136" y="332656"/>
            <a:ext cx="2880319" cy="576262"/>
          </a:xfrm>
        </p:spPr>
        <p:txBody>
          <a:bodyPr/>
          <a:lstStyle/>
          <a:p>
            <a:r>
              <a:rPr lang="cs-CZ" sz="2000" dirty="0"/>
              <a:t>SPRSS 2020-2022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indent="0"/>
            <a:endParaRPr lang="cs-CZ" sz="1800" dirty="0">
              <a:solidFill>
                <a:srgbClr val="002060"/>
              </a:solidFill>
            </a:endParaRPr>
          </a:p>
          <a:p>
            <a:pPr marL="0" indent="0"/>
            <a:endParaRPr lang="cs-CZ" sz="18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04" y="1281361"/>
            <a:ext cx="7200800" cy="528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65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solidFill>
                  <a:srgbClr val="002060"/>
                </a:solidFill>
              </a:rPr>
              <a:t>SPRSS 2023-2025 navazuje na předchozí střednědobé plány. Pro období 2023-2025 je učiněna změna v organizační struktuře a v definování vize a cílů tohoto strategického dokumentu a konkrétně se jedná o: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rgbClr val="002060"/>
                </a:solidFill>
              </a:rPr>
              <a:t>Nastavení hlavní organizační struktury přes Pracovní skupinu pro strategii, Pracovní skupinu pro potřeby a platformu kulatých stolů.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rgbClr val="002060"/>
                </a:solidFill>
              </a:rPr>
              <a:t>Analytická část bude strukturována přes jednotlivé správních obvodech obecních úřadů obcí s rozšířenou působností a popis nepokrytých potřeb pro jednotlivé cílové skupiny v něm.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rgbClr val="002060"/>
                </a:solidFill>
              </a:rPr>
              <a:t>Nastavení vize a hlavních a dílčích cílů v SPRSS. Cílem je popsat jednotlivé dílčí cíle až do úrovně potřeb v relevantních správních obvodech obecních úřadů obcí s rozšířenou působností a tím srozumitelně definovat cíle na období 3 let.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rgbClr val="002060"/>
                </a:solidFill>
              </a:rPr>
              <a:t>Ve financování je hlavním cílem spolupráce s obcemi a nastavení financování pro sociální služby s maximálním definovaným rozsahem za kraj i obce.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rgbClr val="002060"/>
                </a:solidFill>
              </a:rPr>
              <a:t>Nastavení dílčích cílů by mělo vést k jasnému nastavení jednotlivých Akčních plánů a výzev na RZ.</a:t>
            </a:r>
          </a:p>
          <a:p>
            <a:pPr marL="0" indent="0"/>
            <a:endParaRPr lang="cs-CZ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27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19" y="1268760"/>
            <a:ext cx="2233018" cy="5256584"/>
          </a:xfrm>
        </p:spPr>
        <p:txBody>
          <a:bodyPr/>
          <a:lstStyle/>
          <a:p>
            <a: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  <a:t>SPRSS</a:t>
            </a:r>
            <a:b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</a:b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- Vize</a:t>
            </a:r>
            <a:b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</a:b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- Hlavní cíle</a:t>
            </a:r>
            <a:b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</a:b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- Dílčí cíle </a:t>
            </a:r>
            <a:b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</a:b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- Typová opatření</a:t>
            </a:r>
            <a:br>
              <a:rPr lang="cs-CZ" sz="2000" dirty="0">
                <a:latin typeface="Teuton Normal CE" panose="02000506080000020004" pitchFamily="2" charset="0"/>
              </a:rPr>
            </a:b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</a:b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</a:br>
            <a: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  <a:t>Akční plány </a:t>
            </a:r>
            <a:b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</a:br>
            <a:r>
              <a:rPr lang="cs-CZ" sz="2800" dirty="0">
                <a:solidFill>
                  <a:srgbClr val="002060"/>
                </a:solidFill>
                <a:latin typeface="Teuton Normal CE" panose="02000506080000020004" pitchFamily="2" charset="0"/>
              </a:rPr>
              <a:t>-</a:t>
            </a:r>
            <a:r>
              <a:rPr lang="cs-CZ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Konkrétní opatření</a:t>
            </a:r>
            <a:b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</a:b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-</a:t>
            </a:r>
            <a:r>
              <a:rPr lang="cs-CZ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uton Normal CE" panose="02000506080000020004" pitchFamily="2" charset="0"/>
              </a:rPr>
              <a:t> </a:t>
            </a: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Sítě </a:t>
            </a:r>
            <a:r>
              <a:rPr lang="cs-CZ" sz="2000" dirty="0" err="1">
                <a:solidFill>
                  <a:srgbClr val="002060"/>
                </a:solidFill>
                <a:latin typeface="Teuton Normal CE" panose="02000506080000020004" pitchFamily="2" charset="0"/>
              </a:rPr>
              <a:t>ssl</a:t>
            </a:r>
            <a:r>
              <a:rPr lang="cs-CZ" sz="2000" dirty="0">
                <a:solidFill>
                  <a:srgbClr val="002060"/>
                </a:solidFill>
                <a:latin typeface="Teuton Normal CE" panose="02000506080000020004" pitchFamily="2" charset="0"/>
              </a:rPr>
              <a:t> ve ZK </a:t>
            </a:r>
            <a:endParaRPr lang="cs-CZ" sz="28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3059832" y="1278845"/>
            <a:ext cx="2880320" cy="864294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6600"/>
                </a:solidFill>
              </a:rPr>
              <a:t>Pracovní skupina pro strategii SSL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3492264" y="3032758"/>
            <a:ext cx="2015456" cy="86429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2060"/>
                </a:solidFill>
              </a:rPr>
              <a:t>Zpracovatelský tým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5940152" y="3414698"/>
            <a:ext cx="1943448" cy="86429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7030A0"/>
                </a:solidFill>
              </a:rPr>
              <a:t>Kulaté stoly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906021" y="2254311"/>
            <a:ext cx="1943448" cy="86429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Pracovní skupina pro potřeby území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635896" y="5232791"/>
            <a:ext cx="1943448" cy="1192663"/>
          </a:xfrm>
          <a:prstGeom prst="roundRect">
            <a:avLst/>
          </a:prstGeom>
          <a:pattFill prst="wdDnDiag">
            <a:fgClr>
              <a:srgbClr val="FFCC99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B050"/>
                </a:solidFill>
              </a:rPr>
              <a:t>Platforma pro tvorbu sítí a financování sítí SSL</a:t>
            </a:r>
          </a:p>
        </p:txBody>
      </p:sp>
      <p:sp>
        <p:nvSpPr>
          <p:cNvPr id="37" name="Zahnutá šipka doleva 36"/>
          <p:cNvSpPr/>
          <p:nvPr/>
        </p:nvSpPr>
        <p:spPr>
          <a:xfrm flipH="1">
            <a:off x="2339749" y="2137835"/>
            <a:ext cx="1296146" cy="4099478"/>
          </a:xfrm>
          <a:prstGeom prst="curvedLeftArrow">
            <a:avLst>
              <a:gd name="adj1" fmla="val 0"/>
              <a:gd name="adj2" fmla="val 43839"/>
              <a:gd name="adj3" fmla="val 25000"/>
            </a:avLst>
          </a:prstGeom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9" name="Přímá spojnice se šipkou 38"/>
          <p:cNvCxnSpPr>
            <a:stCxn id="2" idx="2"/>
            <a:endCxn id="6" idx="0"/>
          </p:cNvCxnSpPr>
          <p:nvPr/>
        </p:nvCxnSpPr>
        <p:spPr>
          <a:xfrm>
            <a:off x="4499992" y="2143139"/>
            <a:ext cx="0" cy="889619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4503365" y="3897052"/>
            <a:ext cx="34283" cy="1332148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6" idx="3"/>
            <a:endCxn id="8" idx="1"/>
          </p:cNvCxnSpPr>
          <p:nvPr/>
        </p:nvCxnSpPr>
        <p:spPr>
          <a:xfrm flipV="1">
            <a:off x="5507720" y="2686458"/>
            <a:ext cx="1398301" cy="778447"/>
          </a:xfrm>
          <a:prstGeom prst="straightConnector1">
            <a:avLst/>
          </a:prstGeom>
          <a:ln w="25400">
            <a:solidFill>
              <a:srgbClr val="00206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6" idx="3"/>
            <a:endCxn id="7" idx="1"/>
          </p:cNvCxnSpPr>
          <p:nvPr/>
        </p:nvCxnSpPr>
        <p:spPr>
          <a:xfrm>
            <a:off x="5507720" y="3464905"/>
            <a:ext cx="432432" cy="381940"/>
          </a:xfrm>
          <a:prstGeom prst="straightConnector1">
            <a:avLst/>
          </a:prstGeom>
          <a:ln w="25400">
            <a:solidFill>
              <a:srgbClr val="00206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95536" y="4437112"/>
            <a:ext cx="8453933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adpis 1"/>
          <p:cNvSpPr txBox="1">
            <a:spLocks/>
          </p:cNvSpPr>
          <p:nvPr/>
        </p:nvSpPr>
        <p:spPr bwMode="auto">
          <a:xfrm>
            <a:off x="4427984" y="332656"/>
            <a:ext cx="4248471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6600"/>
                </a:solidFill>
                <a:latin typeface="Arial" charset="0"/>
              </a:defRPr>
            </a:lvl9pPr>
          </a:lstStyle>
          <a:p>
            <a:r>
              <a:rPr lang="cs-CZ" sz="2000" kern="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78990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1" cy="5319166"/>
          </a:xfrm>
        </p:spPr>
        <p:txBody>
          <a:bodyPr/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r>
              <a:rPr lang="cs-CZ" altLang="cs-C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Sběr nepokrytých potřeb </a:t>
            </a:r>
            <a:endParaRPr lang="cs-CZ" altLang="cs-CZ" sz="2000" dirty="0">
              <a:solidFill>
                <a:srgbClr val="002060"/>
              </a:solidFill>
            </a:endParaRP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probíhá ve spolupráci s obcemi Zlínského kraje tak, aby bylo naplněno </a:t>
            </a:r>
            <a:r>
              <a:rPr lang="cs-CZ" altLang="cs-CZ" sz="2000" dirty="0" err="1">
                <a:solidFill>
                  <a:srgbClr val="002060"/>
                </a:solidFill>
              </a:rPr>
              <a:t>ust</a:t>
            </a:r>
            <a:r>
              <a:rPr lang="cs-CZ" altLang="cs-CZ" sz="2000" dirty="0">
                <a:solidFill>
                  <a:srgbClr val="002060"/>
                </a:solidFill>
              </a:rPr>
              <a:t>. 39a) odst. 3 Vyhlášky č. 505/2006 Sb.</a:t>
            </a:r>
          </a:p>
          <a:p>
            <a:pPr marL="457200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uloženo - zmapování nepokrytých potřeb  a nepříznivých sociálních situací občanů ve vztahu k sociálním službám:</a:t>
            </a:r>
          </a:p>
          <a:p>
            <a:pPr marL="1257300" lvl="2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nepokryté potřeby</a:t>
            </a:r>
          </a:p>
          <a:p>
            <a:pPr marL="1257300" lvl="2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nedostatečné kapacity sociálních služeb</a:t>
            </a:r>
          </a:p>
          <a:p>
            <a:pPr marL="1257300" lvl="2" indent="-457200" algn="just"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solidFill>
                  <a:srgbClr val="002060"/>
                </a:solidFill>
              </a:rPr>
              <a:t>nedostupnost jednotlivých druhů sociálních služeb</a:t>
            </a:r>
            <a:endParaRPr lang="cs-CZ" sz="20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marL="0" indent="0" algn="just">
              <a:spcBef>
                <a:spcPts val="1000"/>
              </a:spcBef>
              <a:spcAft>
                <a:spcPts val="1000"/>
              </a:spcAft>
            </a:pPr>
            <a:endParaRPr 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  <a:p>
            <a:pPr marL="0" indent="0" algn="just" eaLnBrk="1" hangingPunct="1"/>
            <a:endParaRPr lang="cs-CZ" altLang="cs-CZ" sz="2400" dirty="0">
              <a:solidFill>
                <a:srgbClr val="002060"/>
              </a:solidFill>
              <a:latin typeface="Teuton Normal CE" panose="02000506080000020004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427984" y="332656"/>
            <a:ext cx="4248471" cy="576262"/>
          </a:xfrm>
        </p:spPr>
        <p:txBody>
          <a:bodyPr/>
          <a:lstStyle/>
          <a:p>
            <a:pPr marL="0" indent="0"/>
            <a:r>
              <a:rPr lang="cs-CZ" sz="2000" dirty="0">
                <a:solidFill>
                  <a:srgbClr val="002060"/>
                </a:solidFill>
              </a:rPr>
              <a:t>Tvorba nového SPRSS 2023-2025</a:t>
            </a:r>
          </a:p>
        </p:txBody>
      </p:sp>
    </p:spTree>
    <p:extLst>
      <p:ext uri="{BB962C8B-B14F-4D97-AF65-F5344CB8AC3E}">
        <p14:creationId xmlns:p14="http://schemas.microsoft.com/office/powerpoint/2010/main" val="2705177598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entace_SPRSS_ve_ZK_dne_21_5_2013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19726</TotalTime>
  <Words>3346</Words>
  <Application>Microsoft Office PowerPoint</Application>
  <PresentationFormat>Předvádění na obrazovce (4:3)</PresentationFormat>
  <Paragraphs>536</Paragraphs>
  <Slides>30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Teuton Normal CE</vt:lpstr>
      <vt:lpstr>Wingdings</vt:lpstr>
      <vt:lpstr>Výchozí návrh</vt:lpstr>
      <vt:lpstr>Prezentace_SPRSS_ve_ZK_dne_21_5_2013</vt:lpstr>
      <vt:lpstr>1_Výchozí návrh</vt:lpstr>
      <vt:lpstr>Název projektu: Prohloubení kvality a účinnosti plánování sociálních služeb v mikroregionu Valašskomeziříčsko-Kelečsko Reg. č. projektu: CZ.03.2.63/0.0/0.0/19_106/0015192 </vt:lpstr>
      <vt:lpstr>Název projektu: Prohloubení kvality a účinnosti plánování sociálních služeb v mikroregionu Valašskomeziříčsko-Kelečsko Reg. č. projektu: CZ.03.2.63/0.0/0.0/19_106/0015192 </vt:lpstr>
      <vt:lpstr>Strategický dokument-SPRSS</vt:lpstr>
      <vt:lpstr>Strategický dokument-SPRSS</vt:lpstr>
      <vt:lpstr>SPRSS 2020-2022</vt:lpstr>
      <vt:lpstr>SPRSS 2020-2022</vt:lpstr>
      <vt:lpstr>Tvorba nového SPRSS 2023-2025</vt:lpstr>
      <vt:lpstr>SPRSS - Vize - Hlavní cíle - Dílčí cíle  - Typová opatření   Akční plány  - Konkrétní opatření - Sítě ssl ve ZK </vt:lpstr>
      <vt:lpstr>Tvorba nového SPRSS 2023-2025</vt:lpstr>
      <vt:lpstr>Tvorba nového SPRSS 2023-2025</vt:lpstr>
      <vt:lpstr>Tvorba nového SPRSS 2023-2025</vt:lpstr>
      <vt:lpstr>Tvorba nového SPRSS 2023-2025</vt:lpstr>
      <vt:lpstr>Prezentace aplikace PowerPoint</vt:lpstr>
      <vt:lpstr>Tvorba nového SPRSS 2023-2025</vt:lpstr>
      <vt:lpstr>Tvorba nového SPRSS 2023-2025</vt:lpstr>
      <vt:lpstr>Prezentace aplikace PowerPoint</vt:lpstr>
      <vt:lpstr>SHRNUTÍ</vt:lpstr>
      <vt:lpstr>Název projektu: Prohloubení kvality a účinnosti plánování sociálních služeb v mikroregionu Valašskomeziříčsko-Kelečsko Reg. č. projektu: CZ.03.2.63/0.0/0.0/19_106/0015192 </vt:lpstr>
      <vt:lpstr>Provazba financování a plánování SSL</vt:lpstr>
      <vt:lpstr>Financování SSL -  soulad s dokumenty</vt:lpstr>
      <vt:lpstr>Vyrovnávací platba</vt:lpstr>
      <vt:lpstr>Vyrovnávací platba</vt:lpstr>
      <vt:lpstr>Vyrovnávací platba</vt:lpstr>
      <vt:lpstr>Vyrovnávací platba</vt:lpstr>
      <vt:lpstr>Prezentace aplikace PowerPoint</vt:lpstr>
      <vt:lpstr>Výhled financování Základní sítě SSL ve ZK pro období 2014 – 2025 (v tis. Kč)</vt:lpstr>
      <vt:lpstr>Prezentace aplikace PowerPoint</vt:lpstr>
      <vt:lpstr>Programy ZK 2021</vt:lpstr>
      <vt:lpstr>Finanční podpora SSL ve ZK 2021</vt:lpstr>
      <vt:lpstr>Prezentace aplikace PowerPoint</vt:lpstr>
    </vt:vector>
  </TitlesOfParts>
  <Company>Zlínský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zakutny</dc:creator>
  <cp:lastModifiedBy>Jan Foltýn</cp:lastModifiedBy>
  <cp:revision>1069</cp:revision>
  <cp:lastPrinted>2021-09-14T14:58:56Z</cp:lastPrinted>
  <dcterms:created xsi:type="dcterms:W3CDTF">2006-03-17T09:59:38Z</dcterms:created>
  <dcterms:modified xsi:type="dcterms:W3CDTF">2021-09-20T07:30:44Z</dcterms:modified>
</cp:coreProperties>
</file>