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6" r:id="rId5"/>
    <p:sldId id="267" r:id="rId6"/>
    <p:sldId id="268" r:id="rId7"/>
    <p:sldId id="256" r:id="rId8"/>
    <p:sldId id="257" r:id="rId9"/>
    <p:sldId id="258" r:id="rId10"/>
    <p:sldId id="259" r:id="rId11"/>
    <p:sldId id="260" r:id="rId12"/>
    <p:sldId id="261" r:id="rId13"/>
    <p:sldId id="273" r:id="rId14"/>
    <p:sldId id="277" r:id="rId15"/>
    <p:sldId id="276" r:id="rId16"/>
    <p:sldId id="278" r:id="rId17"/>
    <p:sldId id="274" r:id="rId18"/>
    <p:sldId id="269" r:id="rId19"/>
    <p:sldId id="270" r:id="rId20"/>
    <p:sldId id="271" r:id="rId21"/>
    <p:sldId id="272" r:id="rId22"/>
    <p:sldId id="279" r:id="rId23"/>
    <p:sldId id="280" r:id="rId24"/>
    <p:sldId id="282" r:id="rId25"/>
    <p:sldId id="28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>
      <p:cViewPr varScale="1">
        <p:scale>
          <a:sx n="82" d="100"/>
          <a:sy n="82" d="100"/>
        </p:scale>
        <p:origin x="150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C767-B510-46FB-BECA-1DC0A55F0CCA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E67E-87C5-4479-B4BE-FEBFAB9BB5D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cr.cz/sluzby-facilitac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cr.cz/sluzby-facilitac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Úvod do metody komunitního plánování sociálních služeb, základy evaluace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Prohloubení kvality a účinnosti plánování sociálních služeb v mikroregionu Valašskomeziříčsko-Kelečsko</a:t>
            </a:r>
          </a:p>
          <a:p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/>
              <a:t>Registrační číslo projektu:</a:t>
            </a:r>
          </a:p>
          <a:p>
            <a:r>
              <a:rPr lang="cs-CZ" dirty="0"/>
              <a:t>CZ.03.2.63/0.0/0.0/19_106/0015192</a:t>
            </a:r>
          </a:p>
          <a:p>
            <a:endParaRPr lang="cs-CZ" dirty="0"/>
          </a:p>
        </p:txBody>
      </p:sp>
      <p:pic>
        <p:nvPicPr>
          <p:cNvPr id="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7" y="620688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8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SVOBODA VYJADŘOVÁNÍ </a:t>
            </a:r>
          </a:p>
          <a:p>
            <a:r>
              <a:rPr lang="cs-CZ" dirty="0"/>
              <a:t>ROVNOST MEZI VŠEMI ÚČASTNÍKY </a:t>
            </a:r>
          </a:p>
          <a:p>
            <a:r>
              <a:rPr lang="cs-CZ" dirty="0"/>
              <a:t>PRŮBĚH JE STEJNĚ DŮLEŽITÝ JAKO VÝSLEDEK </a:t>
            </a:r>
          </a:p>
          <a:p>
            <a:r>
              <a:rPr lang="cs-CZ" dirty="0"/>
              <a:t>ŘÍZENÍ </a:t>
            </a:r>
          </a:p>
        </p:txBody>
      </p:sp>
    </p:spTree>
    <p:extLst>
      <p:ext uri="{BB962C8B-B14F-4D97-AF65-F5344CB8AC3E}">
        <p14:creationId xmlns:p14="http://schemas.microsoft.com/office/powerpoint/2010/main" val="48919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LEGITIMITA </a:t>
            </a:r>
          </a:p>
          <a:p>
            <a:r>
              <a:rPr lang="cs-CZ" dirty="0"/>
              <a:t>CYKLICKÝ PROCES </a:t>
            </a:r>
          </a:p>
          <a:p>
            <a:r>
              <a:rPr lang="cs-CZ" dirty="0"/>
              <a:t>HLEDÁNÍ NOVÝCH LIDSKÝCH A FINANČNÍCH ZDROJŮ </a:t>
            </a:r>
          </a:p>
          <a:p>
            <a:r>
              <a:rPr lang="cs-CZ" dirty="0"/>
              <a:t>ŘEŠIT DOSAŽITELNÉ </a:t>
            </a:r>
          </a:p>
        </p:txBody>
      </p:sp>
    </p:spTree>
    <p:extLst>
      <p:ext uri="{BB962C8B-B14F-4D97-AF65-F5344CB8AC3E}">
        <p14:creationId xmlns:p14="http://schemas.microsoft.com/office/powerpoint/2010/main" val="2579505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POTŘEBY A PŘÁNÍ LIDÍ JSOU VÍC NEŽ NORMATIVY </a:t>
            </a:r>
          </a:p>
          <a:p>
            <a:r>
              <a:rPr lang="cs-CZ" dirty="0"/>
              <a:t>BEZ DOBRÉ KÁVY NENÍ KPSS</a:t>
            </a:r>
          </a:p>
        </p:txBody>
      </p:sp>
    </p:spTree>
    <p:extLst>
      <p:ext uri="{BB962C8B-B14F-4D97-AF65-F5344CB8AC3E}">
        <p14:creationId xmlns:p14="http://schemas.microsoft.com/office/powerpoint/2010/main" val="1390698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Metody uplatňované v praxi KPSS</a:t>
            </a:r>
          </a:p>
        </p:txBody>
      </p:sp>
    </p:spTree>
    <p:extLst>
      <p:ext uri="{BB962C8B-B14F-4D97-AF65-F5344CB8AC3E}">
        <p14:creationId xmlns:p14="http://schemas.microsoft.com/office/powerpoint/2010/main" val="111662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Facilitace</a:t>
            </a:r>
            <a:r>
              <a:rPr lang="cs-CZ" dirty="0"/>
              <a:t> je technika, která umožní dovést skupinu k cíli porady či složitého jednání navzdory úskalí neefektivní komunikace, nedorozumění a nejasností mezi účastníky.</a:t>
            </a:r>
          </a:p>
          <a:p>
            <a:pPr marL="0" indent="0">
              <a:buNone/>
            </a:pPr>
            <a:r>
              <a:rPr lang="cs-CZ" sz="1600" dirty="0"/>
              <a:t>(zdroj: </a:t>
            </a:r>
            <a:r>
              <a:rPr lang="cs-CZ" sz="1600" dirty="0">
                <a:hlinkClick r:id="rId2"/>
              </a:rPr>
              <a:t>http://www.amcr.cz/</a:t>
            </a:r>
            <a:r>
              <a:rPr lang="cs-CZ" sz="1600" dirty="0" err="1">
                <a:hlinkClick r:id="rId2"/>
              </a:rPr>
              <a:t>sluzby</a:t>
            </a:r>
            <a:r>
              <a:rPr lang="cs-CZ" sz="1600" dirty="0">
                <a:hlinkClick r:id="rId2"/>
              </a:rPr>
              <a:t>-facilitace/</a:t>
            </a:r>
            <a:r>
              <a:rPr lang="cs-CZ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9144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Facilitátor</a:t>
            </a:r>
            <a:r>
              <a:rPr lang="cs-CZ" dirty="0"/>
              <a:t> je odborník na vedení procesu dorozumívání se, který zaměřuje energii účastníků na dané téma a volí metody jednání dle aktuální situace, vždy však tak, aby umožnil každému aktivně se zúčastnit a vyslovit svůj názor v bezpečné atmosféře. Zodpovídá za proces dorozumívání, nikoliv za výsledky řešení.</a:t>
            </a:r>
          </a:p>
          <a:p>
            <a:pPr marL="0" indent="0">
              <a:buNone/>
            </a:pPr>
            <a:r>
              <a:rPr lang="cs-CZ" sz="1600" dirty="0"/>
              <a:t>(zdroj: </a:t>
            </a:r>
            <a:r>
              <a:rPr lang="cs-CZ" sz="1600" dirty="0">
                <a:hlinkClick r:id="rId2"/>
              </a:rPr>
              <a:t>http://www.amcr.cz/</a:t>
            </a:r>
            <a:r>
              <a:rPr lang="cs-CZ" sz="1600" dirty="0" err="1">
                <a:hlinkClick r:id="rId2"/>
              </a:rPr>
              <a:t>sluzby</a:t>
            </a:r>
            <a:r>
              <a:rPr lang="cs-CZ" sz="1600" dirty="0">
                <a:hlinkClick r:id="rId2"/>
              </a:rPr>
              <a:t>-facilitace/</a:t>
            </a:r>
            <a:r>
              <a:rPr lang="cs-CZ" sz="1600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280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facilitace v praxi KPSS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  <a:p>
            <a:r>
              <a:rPr lang="cs-CZ" dirty="0" err="1"/>
              <a:t>Brainwritting</a:t>
            </a:r>
            <a:endParaRPr lang="cs-CZ" dirty="0"/>
          </a:p>
          <a:p>
            <a:r>
              <a:rPr lang="cs-CZ" dirty="0"/>
              <a:t>Kolečko</a:t>
            </a:r>
          </a:p>
          <a:p>
            <a:r>
              <a:rPr lang="cs-CZ" dirty="0"/>
              <a:t>Myšlenkové mapy</a:t>
            </a:r>
          </a:p>
          <a:p>
            <a:r>
              <a:rPr lang="cs-CZ" dirty="0"/>
              <a:t>Strom problému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21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stránky</a:t>
            </a:r>
          </a:p>
          <a:p>
            <a:r>
              <a:rPr lang="cs-CZ" dirty="0"/>
              <a:t>Slabé stránky</a:t>
            </a:r>
          </a:p>
          <a:p>
            <a:r>
              <a:rPr lang="cs-CZ" dirty="0"/>
              <a:t>Příležitosti </a:t>
            </a:r>
          </a:p>
          <a:p>
            <a:r>
              <a:rPr lang="cs-CZ" dirty="0"/>
              <a:t>Hrozby</a:t>
            </a:r>
          </a:p>
          <a:p>
            <a:endParaRPr lang="cs-CZ" dirty="0"/>
          </a:p>
          <a:p>
            <a:r>
              <a:rPr lang="cs-CZ" dirty="0"/>
              <a:t>Výhoda – jednoduchost</a:t>
            </a:r>
          </a:p>
          <a:p>
            <a:r>
              <a:rPr lang="cs-CZ" dirty="0"/>
              <a:t>Nevýhoda – ovlivněna aktuální situací</a:t>
            </a:r>
          </a:p>
        </p:txBody>
      </p:sp>
    </p:spTree>
    <p:extLst>
      <p:ext uri="{BB962C8B-B14F-4D97-AF65-F5344CB8AC3E}">
        <p14:creationId xmlns:p14="http://schemas.microsoft.com/office/powerpoint/2010/main" val="367570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Definice cílů - SMART</a:t>
            </a:r>
          </a:p>
        </p:txBody>
      </p:sp>
    </p:spTree>
    <p:extLst>
      <p:ext uri="{BB962C8B-B14F-4D97-AF65-F5344CB8AC3E}">
        <p14:creationId xmlns:p14="http://schemas.microsoft.com/office/powerpoint/2010/main" val="263638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"Neřekla byste mi, prosím vás, kudy odsud mám jít?" </a:t>
            </a:r>
          </a:p>
          <a:p>
            <a:pPr>
              <a:buNone/>
            </a:pPr>
            <a:r>
              <a:rPr lang="cs-CZ" dirty="0"/>
              <a:t>"To závisí ponejvíce na tom, kam se chcete dostat," řekla Kočka. </a:t>
            </a:r>
          </a:p>
          <a:p>
            <a:pPr>
              <a:buNone/>
            </a:pPr>
            <a:r>
              <a:rPr lang="cs-CZ" dirty="0"/>
              <a:t>"To je mi skoro jedno, kam - - " řekla Alenka. </a:t>
            </a:r>
          </a:p>
          <a:p>
            <a:pPr>
              <a:buNone/>
            </a:pPr>
            <a:r>
              <a:rPr lang="cs-CZ" dirty="0"/>
              <a:t>"Pak je docela jedno, kudy půjdete," řekla Kočka. </a:t>
            </a:r>
          </a:p>
          <a:p>
            <a:pPr>
              <a:buNone/>
            </a:pPr>
            <a:r>
              <a:rPr lang="cs-CZ" dirty="0"/>
              <a:t>"--jen když se někam dostanu," dodala Alenka jako na vysvětlenou. </a:t>
            </a:r>
          </a:p>
          <a:p>
            <a:pPr>
              <a:buNone/>
            </a:pPr>
            <a:r>
              <a:rPr lang="cs-CZ" dirty="0"/>
              <a:t>"Ó, někam se dostanete docela jistě," řekla Kočka, "jen půjdete-li dost dlouho."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err="1"/>
              <a:t>Lewis</a:t>
            </a:r>
            <a:r>
              <a:rPr lang="cs-CZ" dirty="0"/>
              <a:t> </a:t>
            </a:r>
            <a:r>
              <a:rPr lang="cs-CZ" dirty="0" err="1"/>
              <a:t>Carroll</a:t>
            </a:r>
            <a:r>
              <a:rPr lang="cs-CZ" dirty="0"/>
              <a:t> – Alenka v říši divů </a:t>
            </a:r>
          </a:p>
        </p:txBody>
      </p:sp>
    </p:spTree>
    <p:extLst>
      <p:ext uri="{BB962C8B-B14F-4D97-AF65-F5344CB8AC3E}">
        <p14:creationId xmlns:p14="http://schemas.microsoft.com/office/powerpoint/2010/main" val="139499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KPSS</a:t>
            </a:r>
          </a:p>
          <a:p>
            <a:r>
              <a:rPr lang="cs-CZ" dirty="0"/>
              <a:t>Principy KPSS</a:t>
            </a:r>
          </a:p>
          <a:p>
            <a:r>
              <a:rPr lang="cs-CZ" dirty="0"/>
              <a:t>Metody uplatňované v praxi komunitního plánování sociálních služeb</a:t>
            </a:r>
          </a:p>
          <a:p>
            <a:r>
              <a:rPr lang="cs-CZ" dirty="0"/>
              <a:t>Evaluace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212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SMART v projektovém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– specifický – jednoznačně popsaný</a:t>
            </a:r>
          </a:p>
          <a:p>
            <a:r>
              <a:rPr lang="cs-CZ" dirty="0"/>
              <a:t>M – měřitelný – spočítatelný a doložitelný</a:t>
            </a:r>
          </a:p>
          <a:p>
            <a:r>
              <a:rPr lang="cs-CZ" dirty="0"/>
              <a:t>A – akceptovatelný – pro cílovou skupinu, 		donátora, vedení organizace</a:t>
            </a:r>
          </a:p>
          <a:p>
            <a:r>
              <a:rPr lang="cs-CZ" dirty="0"/>
              <a:t>R – reálný – dosažitelný za konkrétních 	podmínek – zdroje, legislativa</a:t>
            </a:r>
          </a:p>
          <a:p>
            <a:r>
              <a:rPr lang="cs-CZ" dirty="0"/>
              <a:t>T – termínovaný – do kdy bude splněn nebo 	jak dlouho bude trvat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2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Pravidlo KKČ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– kvalita – co konkrétně chci mít, jak to má 	vypadat, co to má umět</a:t>
            </a:r>
          </a:p>
          <a:p>
            <a:r>
              <a:rPr lang="cs-CZ" dirty="0"/>
              <a:t>K – kvantita – kolik toho má být</a:t>
            </a:r>
          </a:p>
          <a:p>
            <a:r>
              <a:rPr lang="cs-CZ" dirty="0"/>
              <a:t>Č – čas – do kdy to má být nebo jak dlouho to 	má trvat</a:t>
            </a:r>
          </a:p>
        </p:txBody>
      </p:sp>
    </p:spTree>
    <p:extLst>
      <p:ext uri="{BB962C8B-B14F-4D97-AF65-F5344CB8AC3E}">
        <p14:creationId xmlns:p14="http://schemas.microsoft.com/office/powerpoint/2010/main" val="372751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technik pro tvorbu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Logické rámce</a:t>
            </a:r>
          </a:p>
          <a:p>
            <a:r>
              <a:rPr lang="cs-CZ" dirty="0" err="1"/>
              <a:t>Blueprint</a:t>
            </a:r>
            <a:endParaRPr lang="cs-CZ" dirty="0"/>
          </a:p>
          <a:p>
            <a:r>
              <a:rPr lang="cs-CZ" dirty="0"/>
              <a:t>Časová osa</a:t>
            </a:r>
          </a:p>
          <a:p>
            <a:r>
              <a:rPr lang="cs-CZ" dirty="0"/>
              <a:t>Rybí kost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Evaluace je součástí projektového cyklu</a:t>
            </a:r>
          </a:p>
          <a:p>
            <a:r>
              <a:rPr lang="cs-CZ" dirty="0"/>
              <a:t>Aby bylo možno provádět evaluaci, je třeba mít dobře nastavené konkrétní cíle nebo definovaná kritéria</a:t>
            </a:r>
          </a:p>
          <a:p>
            <a:r>
              <a:rPr lang="cs-CZ" dirty="0"/>
              <a:t>Hodnotí se procesy a výsledky</a:t>
            </a:r>
          </a:p>
          <a:p>
            <a:r>
              <a:rPr lang="cs-CZ" dirty="0"/>
              <a:t>Pro proces KPSS byla vytvořena Kritéria kvality KPSS</a:t>
            </a:r>
          </a:p>
          <a:p>
            <a:r>
              <a:rPr lang="cs-CZ" dirty="0"/>
              <a:t>Výsledky procesu hodnotíme podle nastavených cílů strategické části KPSS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05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Otázky?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5" y="1861705"/>
            <a:ext cx="8901545" cy="4139369"/>
          </a:xfrm>
        </p:spPr>
      </p:pic>
    </p:spTree>
    <p:extLst>
      <p:ext uri="{BB962C8B-B14F-4D97-AF65-F5344CB8AC3E}">
        <p14:creationId xmlns:p14="http://schemas.microsoft.com/office/powerpoint/2010/main" val="2961313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 a spolupráci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837" y="1900112"/>
            <a:ext cx="6150957" cy="4100638"/>
          </a:xfrm>
        </p:spPr>
      </p:pic>
    </p:spTree>
    <p:extLst>
      <p:ext uri="{BB962C8B-B14F-4D97-AF65-F5344CB8AC3E}">
        <p14:creationId xmlns:p14="http://schemas.microsoft.com/office/powerpoint/2010/main" val="42186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Výsledkem procesu komunitního plánování sociálních služeb je opakovaně ověřovaná odborná a politická shoda na fungování sítě sociálních a návazných služeb v řešeném regionu zapsaná do strategického dokumentu.</a:t>
            </a:r>
          </a:p>
          <a:p>
            <a:r>
              <a:rPr lang="cs-CZ" dirty="0"/>
              <a:t>Výsledkem je také shoda zapojených aktérů na podobě (stylu a formě) procesu plánování, která je v souladu s principy KPSS.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12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KPSS je, když jsou zapojováni: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uživatelé služeb, potenciální uživatelé, pečující osoby a organizace, které hájí jejich zájmy</a:t>
            </a:r>
          </a:p>
          <a:p>
            <a:r>
              <a:rPr lang="cs-CZ" dirty="0"/>
              <a:t>všichni dostupní poskytovatelé sociálních služeb a návazných služeb</a:t>
            </a:r>
          </a:p>
          <a:p>
            <a:r>
              <a:rPr lang="cs-CZ" dirty="0"/>
              <a:t>relevantní zaměstnanci měst a obcí, politici a další zástupci samosprávy</a:t>
            </a:r>
          </a:p>
          <a:p>
            <a:r>
              <a:rPr lang="cs-CZ" dirty="0"/>
              <a:t>veřejnost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8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KPSS je, když každý aktér: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přístup k informacím důležitým pro plánování služeb</a:t>
            </a:r>
          </a:p>
          <a:p>
            <a:r>
              <a:rPr lang="cs-CZ" dirty="0"/>
              <a:t>sdílí relevantní informace o svých službách </a:t>
            </a:r>
          </a:p>
          <a:p>
            <a:r>
              <a:rPr lang="cs-CZ" dirty="0"/>
              <a:t>sdílí informace o svých záměrech</a:t>
            </a:r>
          </a:p>
          <a:p>
            <a:r>
              <a:rPr lang="cs-CZ" dirty="0"/>
              <a:t>může aktivně ovlivňovat výslednou dohodu o síti služeb</a:t>
            </a:r>
          </a:p>
        </p:txBody>
      </p:sp>
    </p:spTree>
    <p:extLst>
      <p:ext uri="{BB962C8B-B14F-4D97-AF65-F5344CB8AC3E}">
        <p14:creationId xmlns:p14="http://schemas.microsoft.com/office/powerpoint/2010/main" val="347643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KPSS je, když: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výsledný dokument reálně popisuje situaci v řešeném regionu a reaguje na potřeby aktérů</a:t>
            </a:r>
          </a:p>
          <a:p>
            <a:r>
              <a:rPr lang="cs-CZ" dirty="0"/>
              <a:t>nastavené cíle jsou SMART</a:t>
            </a:r>
          </a:p>
          <a:p>
            <a:r>
              <a:rPr lang="cs-CZ" dirty="0"/>
              <a:t>vše je sestaveno na základě dohody (konsenzu) zapojených aktérů</a:t>
            </a:r>
          </a:p>
          <a:p>
            <a:r>
              <a:rPr lang="cs-CZ" dirty="0"/>
              <a:t>se blíží termín setkání pracovní skupiny KPSS, a každý si řekne, že se rád uvidí s těmi ostatními chytrými, vtipnými, pracovitými,… lidmi a dozví se něco nového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11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Principy komunitního plánování sociálních služeb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principy? Proč ne pravidla?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 všechny lokality měly nastavený stejný rámec pro plánování</a:t>
            </a:r>
          </a:p>
          <a:p>
            <a:r>
              <a:rPr lang="cs-CZ" dirty="0"/>
              <a:t>Aby každá lokalita mohla do procesu plánování vnášet svá specifika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BEZ DOHODY NENÍ KPSS </a:t>
            </a:r>
          </a:p>
          <a:p>
            <a:r>
              <a:rPr lang="cs-CZ" dirty="0"/>
              <a:t>POSÍLENÍ PRINCIPŮ OBČANSKÉ SPOLEČNOSTI </a:t>
            </a:r>
          </a:p>
          <a:p>
            <a:r>
              <a:rPr lang="cs-CZ" dirty="0"/>
              <a:t>BEZ UŽIVATELŮ NENÍ KPSS (princip triády)</a:t>
            </a:r>
          </a:p>
          <a:p>
            <a:r>
              <a:rPr lang="cs-CZ" dirty="0"/>
              <a:t>DEMOKRATICKÁ SPOLUPRÁCE </a:t>
            </a:r>
          </a:p>
          <a:p>
            <a:r>
              <a:rPr lang="cs-CZ" dirty="0"/>
              <a:t>VŠE JE VEŘEJNÉ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726</Words>
  <Application>Microsoft Office PowerPoint</Application>
  <PresentationFormat>Předvádění na obrazovce (4:3)</PresentationFormat>
  <Paragraphs>99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sady Office</vt:lpstr>
      <vt:lpstr>Úvod do metody komunitního plánování sociálních služeb, základy evaluace</vt:lpstr>
      <vt:lpstr>Obsah</vt:lpstr>
      <vt:lpstr>Prezentace aplikace PowerPoint</vt:lpstr>
      <vt:lpstr>KPSS je, když jsou zapojováni:</vt:lpstr>
      <vt:lpstr>KPSS je, když každý aktér:</vt:lpstr>
      <vt:lpstr>KPSS je, když:</vt:lpstr>
      <vt:lpstr>Principy komunitního plánování sociálních služeb</vt:lpstr>
      <vt:lpstr>Proč principy? Proč ne pravidla?</vt:lpstr>
      <vt:lpstr>Prezentace aplikace PowerPoint</vt:lpstr>
      <vt:lpstr>Prezentace aplikace PowerPoint</vt:lpstr>
      <vt:lpstr>Prezentace aplikace PowerPoint</vt:lpstr>
      <vt:lpstr>Prezentace aplikace PowerPoint</vt:lpstr>
      <vt:lpstr>Metody uplatňované v praxi KPSS</vt:lpstr>
      <vt:lpstr>Facilitace</vt:lpstr>
      <vt:lpstr>Facilitace</vt:lpstr>
      <vt:lpstr>Techniky facilitace v praxi KPSS</vt:lpstr>
      <vt:lpstr>SWOT analýza</vt:lpstr>
      <vt:lpstr>Definice cílů - SMART</vt:lpstr>
      <vt:lpstr>Prezentace aplikace PowerPoint</vt:lpstr>
      <vt:lpstr>SMART v projektovém řízení</vt:lpstr>
      <vt:lpstr>Pravidlo KKČ</vt:lpstr>
      <vt:lpstr>Příklady technik pro tvorbu projektu</vt:lpstr>
      <vt:lpstr>Evaluace</vt:lpstr>
      <vt:lpstr>Otázky?</vt:lpstr>
      <vt:lpstr>Děkuji za pozornost a spolupráci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komunitního plánování sociálních služeb</dc:title>
  <dc:creator>Mgr. Josef Zdražill</dc:creator>
  <cp:lastModifiedBy>Jan Foltýn</cp:lastModifiedBy>
  <cp:revision>17</cp:revision>
  <dcterms:created xsi:type="dcterms:W3CDTF">2018-04-20T05:34:05Z</dcterms:created>
  <dcterms:modified xsi:type="dcterms:W3CDTF">2020-08-14T09:47:25Z</dcterms:modified>
</cp:coreProperties>
</file>